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FEAB"/>
    <a:srgbClr val="E97BD4"/>
    <a:srgbClr val="F4BE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4" d="100"/>
          <a:sy n="94" d="100"/>
        </p:scale>
        <p:origin x="-46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C07A-D4AE-4F5F-AEDE-07B9BFC1B4A7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F331-879E-4AE3-ACA9-EBA35AC49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59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C07A-D4AE-4F5F-AEDE-07B9BFC1B4A7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F331-879E-4AE3-ACA9-EBA35AC49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59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C07A-D4AE-4F5F-AEDE-07B9BFC1B4A7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F331-879E-4AE3-ACA9-EBA35AC49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25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C07A-D4AE-4F5F-AEDE-07B9BFC1B4A7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F331-879E-4AE3-ACA9-EBA35AC49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34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C07A-D4AE-4F5F-AEDE-07B9BFC1B4A7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F331-879E-4AE3-ACA9-EBA35AC49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62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C07A-D4AE-4F5F-AEDE-07B9BFC1B4A7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F331-879E-4AE3-ACA9-EBA35AC49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91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C07A-D4AE-4F5F-AEDE-07B9BFC1B4A7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F331-879E-4AE3-ACA9-EBA35AC49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42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C07A-D4AE-4F5F-AEDE-07B9BFC1B4A7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F331-879E-4AE3-ACA9-EBA35AC49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8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C07A-D4AE-4F5F-AEDE-07B9BFC1B4A7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F331-879E-4AE3-ACA9-EBA35AC49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569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C07A-D4AE-4F5F-AEDE-07B9BFC1B4A7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F331-879E-4AE3-ACA9-EBA35AC49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83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8C07A-D4AE-4F5F-AEDE-07B9BFC1B4A7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2F331-879E-4AE3-ACA9-EBA35AC49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4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8C07A-D4AE-4F5F-AEDE-07B9BFC1B4A7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2F331-879E-4AE3-ACA9-EBA35AC49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3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suslugi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ct val="40000"/>
              </a:spcAft>
              <a:buClr>
                <a:srgbClr val="F39220"/>
              </a:buClr>
              <a:buFont typeface="Wingdings" panose="05000000000000000000" pitchFamily="2" charset="2"/>
              <a:buChar char="¨"/>
              <a:defRPr sz="2400">
                <a:solidFill>
                  <a:srgbClr val="000066"/>
                </a:solidFill>
                <a:latin typeface="Trebuchet MS" panose="020B0603020202020204" pitchFamily="34" charset="0"/>
              </a:defRPr>
            </a:lvl1pPr>
            <a:lvl2pPr marL="742950" indent="-285750">
              <a:spcAft>
                <a:spcPct val="40000"/>
              </a:spcAft>
              <a:buClr>
                <a:srgbClr val="0985D2"/>
              </a:buClr>
              <a:buFont typeface="Wingdings" panose="05000000000000000000" pitchFamily="2" charset="2"/>
              <a:buChar char="¨"/>
              <a:defRPr sz="2400">
                <a:solidFill>
                  <a:srgbClr val="000066"/>
                </a:solidFill>
                <a:latin typeface="Trebuchet MS" panose="020B0603020202020204" pitchFamily="34" charset="0"/>
              </a:defRPr>
            </a:lvl2pPr>
            <a:lvl3pPr marL="1143000" indent="-228600">
              <a:spcAft>
                <a:spcPct val="40000"/>
              </a:spcAft>
              <a:buClr>
                <a:srgbClr val="EA4037"/>
              </a:buClr>
              <a:buFont typeface="Wingdings" panose="05000000000000000000" pitchFamily="2" charset="2"/>
              <a:buChar char="¨"/>
              <a:defRPr sz="2000">
                <a:solidFill>
                  <a:srgbClr val="000066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0"/>
              </a:spcAft>
              <a:buClrTx/>
              <a:buFontTx/>
              <a:buNone/>
            </a:pPr>
            <a:r>
              <a:rPr lang="en-US" altLang="ru-RU" sz="1800">
                <a:solidFill>
                  <a:schemeClr val="bg1"/>
                </a:solidFill>
                <a:latin typeface="Arial" panose="020B0604020202020204" pitchFamily="34" charset="0"/>
              </a:rPr>
              <a:t>&gt;</a:t>
            </a:r>
            <a:fld id="{CF7E9906-C4B8-44A6-8E12-9F68FF1FA633}" type="slidenum">
              <a:rPr lang="ru-RU" altLang="ru-RU" sz="1800">
                <a:solidFill>
                  <a:schemeClr val="bg1"/>
                </a:solidFill>
                <a:latin typeface="Arial" panose="020B0604020202020204" pitchFamily="34" charset="0"/>
              </a:rPr>
              <a:pPr>
                <a:spcAft>
                  <a:spcPct val="0"/>
                </a:spcAft>
                <a:buClrTx/>
                <a:buFontTx/>
                <a:buNone/>
              </a:pPr>
              <a:t>1</a:t>
            </a:fld>
            <a:endParaRPr lang="ru-RU" altLang="ru-RU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6345" y="0"/>
            <a:ext cx="1077359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Государственное учреждение – Новосибирское региональное отделение </a:t>
            </a:r>
            <a:r>
              <a:rPr lang="ru-RU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Фонда социального страхования Российской Федерации</a:t>
            </a:r>
            <a:endParaRPr lang="ru-RU" sz="12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274449" y="240313"/>
            <a:ext cx="10797686" cy="588744"/>
          </a:xfrm>
          <a:prstGeom prst="rect">
            <a:avLst/>
          </a:prstGeom>
          <a:gradFill rotWithShape="0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/>
          </a:gra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anchor="ctr"/>
          <a:lstStyle>
            <a:lvl1pPr defTabSz="957263">
              <a:spcAft>
                <a:spcPct val="40000"/>
              </a:spcAft>
              <a:buClr>
                <a:srgbClr val="F39220"/>
              </a:buClr>
              <a:buFont typeface="Wingdings" panose="05000000000000000000" pitchFamily="2" charset="2"/>
              <a:buChar char="¨"/>
              <a:defRPr sz="2400">
                <a:solidFill>
                  <a:srgbClr val="000066"/>
                </a:solidFill>
                <a:latin typeface="Trebuchet MS" panose="020B0603020202020204" pitchFamily="34" charset="0"/>
              </a:defRPr>
            </a:lvl1pPr>
            <a:lvl2pPr marL="742950" indent="-285750" defTabSz="957263">
              <a:spcAft>
                <a:spcPct val="40000"/>
              </a:spcAft>
              <a:buClr>
                <a:srgbClr val="0985D2"/>
              </a:buClr>
              <a:buFont typeface="Wingdings" panose="05000000000000000000" pitchFamily="2" charset="2"/>
              <a:buChar char="¨"/>
              <a:defRPr sz="2400">
                <a:solidFill>
                  <a:srgbClr val="000066"/>
                </a:solidFill>
                <a:latin typeface="Trebuchet MS" panose="020B0603020202020204" pitchFamily="34" charset="0"/>
              </a:defRPr>
            </a:lvl2pPr>
            <a:lvl3pPr marL="1143000" indent="-228600" defTabSz="957263">
              <a:spcAft>
                <a:spcPct val="40000"/>
              </a:spcAft>
              <a:buClr>
                <a:srgbClr val="EA4037"/>
              </a:buClr>
              <a:buFont typeface="Wingdings" panose="05000000000000000000" pitchFamily="2" charset="2"/>
              <a:buChar char="¨"/>
              <a:defRPr sz="2000">
                <a:solidFill>
                  <a:srgbClr val="000066"/>
                </a:solidFill>
                <a:latin typeface="Trebuchet MS" panose="020B0603020202020204" pitchFamily="34" charset="0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0"/>
              </a:spcAft>
              <a:buClrTx/>
              <a:buFontTx/>
              <a:buNone/>
            </a:pPr>
            <a:endParaRPr lang="ru-RU" altLang="ru-RU" sz="14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 eaLnBrk="1" hangingPunct="1">
              <a:lnSpc>
                <a:spcPct val="90000"/>
              </a:lnSpc>
              <a:spcAft>
                <a:spcPct val="0"/>
              </a:spcAft>
              <a:buClrTx/>
              <a:buFontTx/>
              <a:buNone/>
            </a:pPr>
            <a:endParaRPr lang="ru-RU" altLang="ru-RU" sz="14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 eaLnBrk="1" hangingPunct="1">
              <a:lnSpc>
                <a:spcPct val="90000"/>
              </a:lnSpc>
              <a:spcAft>
                <a:spcPct val="0"/>
              </a:spcAft>
              <a:buClrTx/>
              <a:buFontTx/>
              <a:buNone/>
            </a:pPr>
            <a:r>
              <a:rPr lang="ru-RU" altLang="ru-RU" sz="1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Подтверждение основного вида экономической деятельности в 2017 году*</a:t>
            </a:r>
            <a:endParaRPr lang="ru-RU" altLang="ru-RU" sz="18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 eaLnBrk="1" hangingPunct="1">
              <a:lnSpc>
                <a:spcPct val="90000"/>
              </a:lnSpc>
              <a:spcAft>
                <a:spcPct val="0"/>
              </a:spcAft>
              <a:buClrTx/>
              <a:buFontTx/>
              <a:buNone/>
            </a:pPr>
            <a:endParaRPr lang="ru-RU" altLang="ru-RU" sz="14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 eaLnBrk="1" hangingPunct="1">
              <a:lnSpc>
                <a:spcPct val="90000"/>
              </a:lnSpc>
              <a:spcAft>
                <a:spcPct val="0"/>
              </a:spcAft>
              <a:buClrTx/>
              <a:buFontTx/>
              <a:buNone/>
            </a:pPr>
            <a:endParaRPr lang="ru-RU" altLang="ru-RU" sz="14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gray">
          <a:xfrm>
            <a:off x="205483" y="981856"/>
            <a:ext cx="11784459" cy="1163936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8100" algn="ctr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63500" dir="3187806" algn="ctr" rotWithShape="0">
              <a:schemeClr val="bg1">
                <a:lumMod val="75000"/>
              </a:schemeClr>
            </a:outerShdw>
          </a:effectLst>
        </p:spPr>
        <p:txBody>
          <a:bodyPr wrap="none" anchor="ctr"/>
          <a:lstStyle>
            <a:lvl1pPr marL="177800">
              <a:spcAft>
                <a:spcPct val="40000"/>
              </a:spcAft>
              <a:buClr>
                <a:srgbClr val="F39220"/>
              </a:buClr>
              <a:buFont typeface="Wingdings" panose="05000000000000000000" pitchFamily="2" charset="2"/>
              <a:buChar char="¨"/>
              <a:defRPr sz="2400">
                <a:solidFill>
                  <a:srgbClr val="000066"/>
                </a:solidFill>
                <a:latin typeface="Trebuchet MS" panose="020B0603020202020204" pitchFamily="34" charset="0"/>
              </a:defRPr>
            </a:lvl1pPr>
            <a:lvl2pPr marL="742950" indent="-285750">
              <a:spcAft>
                <a:spcPct val="40000"/>
              </a:spcAft>
              <a:buClr>
                <a:srgbClr val="0985D2"/>
              </a:buClr>
              <a:buFont typeface="Wingdings" panose="05000000000000000000" pitchFamily="2" charset="2"/>
              <a:buChar char="¨"/>
              <a:defRPr sz="2400">
                <a:solidFill>
                  <a:srgbClr val="000066"/>
                </a:solidFill>
                <a:latin typeface="Trebuchet MS" panose="020B0603020202020204" pitchFamily="34" charset="0"/>
              </a:defRPr>
            </a:lvl2pPr>
            <a:lvl3pPr marL="1143000" indent="-228600">
              <a:spcAft>
                <a:spcPct val="40000"/>
              </a:spcAft>
              <a:buClr>
                <a:srgbClr val="EA4037"/>
              </a:buClr>
              <a:buFont typeface="Wingdings" panose="05000000000000000000" pitchFamily="2" charset="2"/>
              <a:buChar char="¨"/>
              <a:defRPr sz="2000">
                <a:solidFill>
                  <a:srgbClr val="000066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FontTx/>
              <a:buNone/>
            </a:pPr>
            <a:r>
              <a:rPr lang="ru-RU" altLang="ru-RU" sz="1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Подтвердить основной вид экономической деятельности нужно </a:t>
            </a:r>
            <a:r>
              <a:rPr lang="ru-RU" altLang="ru-RU" sz="1600" b="1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не позднее 15 апреля 2017 года.</a:t>
            </a:r>
            <a:endParaRPr lang="en-US" altLang="ru-RU" sz="1600" b="1" u="sng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 eaLnBrk="1" hangingPunct="1">
              <a:spcAft>
                <a:spcPct val="0"/>
              </a:spcAft>
              <a:buClrTx/>
              <a:buFontTx/>
              <a:buNone/>
            </a:pPr>
            <a:r>
              <a:rPr lang="ru-RU" altLang="ru-RU" sz="1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Документы на подтверждение основного вида экономической деятельности можно подать:</a:t>
            </a:r>
          </a:p>
          <a:p>
            <a:pPr marL="463550" algn="ctr"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ru-RU" altLang="ru-RU" sz="1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При личном приеме;</a:t>
            </a:r>
          </a:p>
          <a:p>
            <a:pPr marL="463550" algn="ctr"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ru-RU" altLang="ru-RU" sz="1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Путем направления по почте;</a:t>
            </a:r>
          </a:p>
          <a:p>
            <a:pPr marL="463550" algn="ctr"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ru-RU" altLang="ru-RU" sz="1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Через «Единый портал государственных и муниципальных услуг</a:t>
            </a:r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</a:rPr>
              <a:t>» </a:t>
            </a:r>
            <a:r>
              <a:rPr lang="en-US" altLang="ru-RU" sz="1600" b="1" dirty="0" smtClean="0">
                <a:solidFill>
                  <a:schemeClr val="accent5">
                    <a:lumMod val="50000"/>
                  </a:schemeClr>
                </a:solidFill>
                <a:latin typeface="Georgia" panose="02040502050405020303" pitchFamily="18" charset="0"/>
                <a:hlinkClick r:id="rId2"/>
              </a:rPr>
              <a:t>www.gosuslugi.ru</a:t>
            </a:r>
            <a:endParaRPr lang="ru-RU" altLang="ru-RU" sz="1600" b="1" dirty="0">
              <a:solidFill>
                <a:schemeClr val="accent5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AutoShape 3"/>
          <p:cNvSpPr>
            <a:spLocks noChangeArrowheads="1"/>
          </p:cNvSpPr>
          <p:nvPr/>
        </p:nvSpPr>
        <p:spPr bwMode="gray">
          <a:xfrm>
            <a:off x="83563" y="2313062"/>
            <a:ext cx="4695701" cy="2751974"/>
          </a:xfrm>
          <a:prstGeom prst="roundRect">
            <a:avLst>
              <a:gd name="adj" fmla="val 9106"/>
            </a:avLst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accent3">
                <a:lumMod val="60000"/>
                <a:lumOff val="40000"/>
                <a:alpha val="50000"/>
              </a:schemeClr>
            </a:outerShdw>
          </a:effectLst>
        </p:spPr>
        <p:txBody>
          <a:bodyPr wrap="square" anchor="ctr"/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подтверждения основного вида экономической деятельности страхователь ежегодно в срок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15 апреля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предоставляет следующие документы: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 подтверждении основного вида экономической деятельности;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Справка-подтверждение основного вида экономической деятельности;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пояснительной записки к бухгалтерскому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балансу за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предыдущий год.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gray">
          <a:xfrm>
            <a:off x="4949952" y="2292524"/>
            <a:ext cx="7122183" cy="1267968"/>
          </a:xfrm>
          <a:prstGeom prst="roundRect">
            <a:avLst>
              <a:gd name="adj" fmla="val 9106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accent3">
                <a:lumMod val="60000"/>
                <a:lumOff val="40000"/>
                <a:alpha val="50000"/>
              </a:schemeClr>
            </a:outerShdw>
          </a:effectLst>
        </p:spPr>
        <p:txBody>
          <a:bodyPr wrap="square" anchor="ctr"/>
          <a:lstStyle/>
          <a:p>
            <a:pPr algn="just">
              <a:buNone/>
            </a:pPr>
            <a:r>
              <a:rPr lang="ru-RU" alt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 подтверждения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страхователем до 15 апреля (включительно) основного вида экономической деятельности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тделение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 относит данного страхователя к имеющему наиболее высокий класс профессионального риска виду экономической деятельности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указанному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этого страхователя в ЕГРЮЛ.</a:t>
            </a: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utoShape 3"/>
          <p:cNvSpPr>
            <a:spLocks noChangeArrowheads="1"/>
          </p:cNvSpPr>
          <p:nvPr/>
        </p:nvSpPr>
        <p:spPr bwMode="gray">
          <a:xfrm>
            <a:off x="97536" y="5596128"/>
            <a:ext cx="11984736" cy="1125347"/>
          </a:xfrm>
          <a:prstGeom prst="roundRect">
            <a:avLst>
              <a:gd name="adj" fmla="val 9106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accent3">
                <a:lumMod val="60000"/>
                <a:lumOff val="40000"/>
                <a:alpha val="50000"/>
              </a:schemeClr>
            </a:outerShdw>
          </a:effectLst>
        </p:spPr>
        <p:txBody>
          <a:bodyPr wrap="square" anchor="ctr"/>
          <a:lstStyle/>
          <a:p>
            <a:pPr algn="just">
              <a:lnSpc>
                <a:spcPct val="110000"/>
              </a:lnSpc>
              <a:spcAft>
                <a:spcPct val="0"/>
              </a:spcAft>
              <a:buClrTx/>
              <a:buFontTx/>
              <a:buNone/>
            </a:pPr>
            <a:r>
              <a:rPr lang="ru-RU" alt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alt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 </a:t>
            </a:r>
            <a:r>
              <a:rPr lang="ru-RU" alt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Минздравсоцразвития</a:t>
            </a:r>
            <a:r>
              <a:rPr lang="ru-RU" alt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 от 31.01.2006 №55 (в редакции от 25.10.2011 г.) «Об утверждении порядка подтверждения основного вида экономической деятельности страхователя по обязательному социальному страхованию от несчастных случаев на производстве и профессиональных заболеваний – юридического лица, а также видов экономической деятельности подразделений страхователя, являющихся самостоятельными классификационными единицами».</a:t>
            </a:r>
          </a:p>
          <a:p>
            <a:pPr algn="just">
              <a:lnSpc>
                <a:spcPct val="110000"/>
              </a:lnSpc>
              <a:spcAft>
                <a:spcPct val="0"/>
              </a:spcAft>
              <a:buClrTx/>
              <a:buFontTx/>
              <a:buNone/>
            </a:pPr>
            <a:r>
              <a:rPr lang="ru-RU" alt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Постановление Правительства РФ от 17.06.2016 № 551 (вступило в силу с 01.01.2017г.) «О внесении изменения в Правила отнесения видов экономической деятельности к классу профессионального риска».</a:t>
            </a:r>
            <a:endParaRPr lang="en-US" alt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gray">
          <a:xfrm>
            <a:off x="4949952" y="3668083"/>
            <a:ext cx="7132320" cy="1730837"/>
          </a:xfrm>
          <a:prstGeom prst="roundRect">
            <a:avLst>
              <a:gd name="adj" fmla="val 9106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accent3">
                <a:lumMod val="60000"/>
                <a:lumOff val="40000"/>
                <a:alpha val="50000"/>
              </a:schemeClr>
            </a:outerShdw>
          </a:effectLst>
        </p:spPr>
        <p:txBody>
          <a:bodyPr wrap="square" tIns="216000" anchor="ctr"/>
          <a:lstStyle/>
          <a:p>
            <a:pPr algn="just">
              <a:buNone/>
            </a:pPr>
            <a:r>
              <a:rPr lang="ru-RU" alt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если в ЕГРЮЛ данного страхователя указаны следующие виды экономической деятельности:</a:t>
            </a:r>
          </a:p>
          <a:p>
            <a:pPr algn="just">
              <a:buNone/>
            </a:pPr>
            <a:r>
              <a:rPr lang="ru-RU" alt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06.20.1 – добыча природного газа - 1 класс профессионального риска, тариф – 0,2%</a:t>
            </a:r>
          </a:p>
          <a:p>
            <a:pPr algn="just">
              <a:buNone/>
            </a:pPr>
            <a:r>
              <a:rPr lang="ru-RU" alt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05.20.2 – обогащение бурого угля - 7 класс профессионального риска, тариф – 0,8%</a:t>
            </a:r>
          </a:p>
          <a:p>
            <a:pPr algn="just">
              <a:buNone/>
            </a:pPr>
            <a:r>
              <a:rPr lang="ru-RU" alt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05.10.1 – добыча угля и антрацита - 32 класс профессионального </a:t>
            </a:r>
            <a:r>
              <a:rPr lang="ru-RU" altLang="ru-RU" sz="15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риска,тариф</a:t>
            </a:r>
            <a:r>
              <a:rPr lang="ru-RU" alt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8,5%</a:t>
            </a:r>
          </a:p>
          <a:p>
            <a:pPr algn="just">
              <a:buNone/>
            </a:pPr>
            <a:r>
              <a:rPr lang="ru-RU" alt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данному страхователю на 2017 год будет установлен 32 класс профессионального риска и тариф 8,5%**</a:t>
            </a:r>
            <a:endParaRPr lang="en-US" alt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172" name="Group 11"/>
          <p:cNvGrpSpPr>
            <a:grpSpLocks/>
          </p:cNvGrpSpPr>
          <p:nvPr/>
        </p:nvGrpSpPr>
        <p:grpSpPr bwMode="auto">
          <a:xfrm>
            <a:off x="0" y="-41311"/>
            <a:ext cx="1216345" cy="1151991"/>
            <a:chOff x="3243" y="2160"/>
            <a:chExt cx="2086" cy="1860"/>
          </a:xfrm>
        </p:grpSpPr>
        <p:pic>
          <p:nvPicPr>
            <p:cNvPr id="7175" name="Picture 5" descr="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3" y="2160"/>
              <a:ext cx="2086" cy="1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6" name="Picture 1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4" y="2296"/>
              <a:ext cx="1814" cy="1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9026514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302</Words>
  <Application>Microsoft Office PowerPoint</Application>
  <PresentationFormat>Произвольный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Некрасова_Н</dc:creator>
  <cp:lastModifiedBy>Шворень_М</cp:lastModifiedBy>
  <cp:revision>15</cp:revision>
  <cp:lastPrinted>2017-03-03T06:26:38Z</cp:lastPrinted>
  <dcterms:created xsi:type="dcterms:W3CDTF">2017-03-03T04:41:02Z</dcterms:created>
  <dcterms:modified xsi:type="dcterms:W3CDTF">2017-03-03T08:23:04Z</dcterms:modified>
</cp:coreProperties>
</file>