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81" r:id="rId2"/>
    <p:sldId id="340" r:id="rId3"/>
    <p:sldId id="341" r:id="rId4"/>
    <p:sldId id="344" r:id="rId5"/>
    <p:sldId id="354" r:id="rId6"/>
    <p:sldId id="343" r:id="rId7"/>
    <p:sldId id="349" r:id="rId8"/>
    <p:sldId id="346" r:id="rId9"/>
    <p:sldId id="347" r:id="rId10"/>
    <p:sldId id="321" r:id="rId11"/>
    <p:sldId id="322" r:id="rId12"/>
    <p:sldId id="324" r:id="rId13"/>
    <p:sldId id="323" r:id="rId14"/>
    <p:sldId id="278" r:id="rId15"/>
    <p:sldId id="314" r:id="rId16"/>
    <p:sldId id="338" r:id="rId17"/>
    <p:sldId id="350" r:id="rId18"/>
    <p:sldId id="351" r:id="rId19"/>
    <p:sldId id="348" r:id="rId20"/>
    <p:sldId id="352" r:id="rId21"/>
    <p:sldId id="353" r:id="rId22"/>
    <p:sldId id="327" r:id="rId23"/>
    <p:sldId id="318" r:id="rId24"/>
    <p:sldId id="363" r:id="rId25"/>
    <p:sldId id="362" r:id="rId26"/>
    <p:sldId id="365" r:id="rId27"/>
    <p:sldId id="366" r:id="rId28"/>
    <p:sldId id="367" r:id="rId29"/>
    <p:sldId id="364" r:id="rId30"/>
    <p:sldId id="355" r:id="rId31"/>
    <p:sldId id="360" r:id="rId32"/>
    <p:sldId id="361" r:id="rId33"/>
    <p:sldId id="356" r:id="rId34"/>
    <p:sldId id="357" r:id="rId35"/>
    <p:sldId id="370" r:id="rId36"/>
    <p:sldId id="371" r:id="rId37"/>
    <p:sldId id="368" r:id="rId38"/>
    <p:sldId id="369" r:id="rId39"/>
    <p:sldId id="35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086" autoAdjust="0"/>
  </p:normalViewPr>
  <p:slideViewPr>
    <p:cSldViewPr snapToGrid="0">
      <p:cViewPr>
        <p:scale>
          <a:sx n="87" d="100"/>
          <a:sy n="87" d="100"/>
        </p:scale>
        <p:origin x="-10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1082;%20&#1082;&#1086;&#1085;&#1092;&#1077;&#1088;&#1077;&#1085;&#1094;&#1080;&#1080;\&#1096;&#1082;&#1086;&#1083;&#1072;%20&#1052;&#1080;&#1085;&#1087;&#1088;&#1086;&#1089;&#1074;&#1077;&#1097;&#1077;&#1085;&#1080;&#1103;%20&#1088;&#1086;&#1089;&#1089;&#1080;&#1080;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82;%20&#1082;&#1086;&#1085;&#1092;&#1077;&#1088;&#1077;&#1085;&#1094;&#1080;&#1080;\&#1045;&#1043;&#106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82;%20&#1082;&#1086;&#1085;&#1092;&#1077;&#1088;&#1077;&#1085;&#1094;&#1080;&#1080;\&#1088;&#1077;&#1084;&#1086;&#1085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Результатсамодиагностики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Кочковская СОШ</c:v>
                </c:pt>
                <c:pt idx="1">
                  <c:v>Решетовская  СОШ</c:v>
                </c:pt>
                <c:pt idx="2">
                  <c:v>Новорешетовская СОШ</c:v>
                </c:pt>
                <c:pt idx="3">
                  <c:v>Красносибирская СОШ</c:v>
                </c:pt>
                <c:pt idx="4">
                  <c:v>Жуланская СОШ</c:v>
                </c:pt>
                <c:pt idx="5">
                  <c:v>Черновская СОШ</c:v>
                </c:pt>
                <c:pt idx="6">
                  <c:v>Троицкая СОШ</c:v>
                </c:pt>
                <c:pt idx="7">
                  <c:v>Быструхинская СОШ</c:v>
                </c:pt>
                <c:pt idx="8">
                  <c:v>Новоцелинная СОШ</c:v>
                </c:pt>
                <c:pt idx="9">
                  <c:v>Республиканская ОШ</c:v>
                </c:pt>
                <c:pt idx="10">
                  <c:v>Ермаковская ООШ</c:v>
                </c:pt>
                <c:pt idx="11">
                  <c:v>Букреевская ООШ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84</c:v>
                </c:pt>
                <c:pt idx="1">
                  <c:v>76</c:v>
                </c:pt>
                <c:pt idx="2">
                  <c:v>69</c:v>
                </c:pt>
                <c:pt idx="3">
                  <c:v>69</c:v>
                </c:pt>
                <c:pt idx="4">
                  <c:v>65</c:v>
                </c:pt>
                <c:pt idx="5">
                  <c:v>58</c:v>
                </c:pt>
                <c:pt idx="6">
                  <c:v>65</c:v>
                </c:pt>
                <c:pt idx="7">
                  <c:v>84</c:v>
                </c:pt>
                <c:pt idx="8">
                  <c:v>70</c:v>
                </c:pt>
                <c:pt idx="9">
                  <c:v>50</c:v>
                </c:pt>
                <c:pt idx="10">
                  <c:v>69</c:v>
                </c:pt>
                <c:pt idx="11">
                  <c:v>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Кочковская СОШ</c:v>
                </c:pt>
                <c:pt idx="1">
                  <c:v>Решетовская  СОШ</c:v>
                </c:pt>
                <c:pt idx="2">
                  <c:v>Новорешетовская СОШ</c:v>
                </c:pt>
                <c:pt idx="3">
                  <c:v>Красносибирская СОШ</c:v>
                </c:pt>
                <c:pt idx="4">
                  <c:v>Жуланская СОШ</c:v>
                </c:pt>
                <c:pt idx="5">
                  <c:v>Черновская СОШ</c:v>
                </c:pt>
                <c:pt idx="6">
                  <c:v>Троицкая СОШ</c:v>
                </c:pt>
                <c:pt idx="7">
                  <c:v>Быструхинская СОШ</c:v>
                </c:pt>
                <c:pt idx="8">
                  <c:v>Новоцелинная СОШ</c:v>
                </c:pt>
                <c:pt idx="9">
                  <c:v>Республиканская ОШ</c:v>
                </c:pt>
                <c:pt idx="10">
                  <c:v>Ермаковская ООШ</c:v>
                </c:pt>
                <c:pt idx="11">
                  <c:v>Букреевская ООШ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140288"/>
        <c:axId val="30141824"/>
      </c:radarChart>
      <c:catAx>
        <c:axId val="3014028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0141824"/>
        <c:crosses val="autoZero"/>
        <c:auto val="1"/>
        <c:lblAlgn val="ctr"/>
        <c:lblOffset val="100"/>
        <c:noMultiLvlLbl val="0"/>
      </c:catAx>
      <c:valAx>
        <c:axId val="3014182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30140288"/>
        <c:crosses val="autoZero"/>
        <c:crossBetween val="between"/>
      </c:valAx>
      <c:spPr>
        <a:ln w="19050"/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095800524934383"/>
          <c:y val="6.5576771477471318E-2"/>
          <c:w val="0.49237386993292498"/>
          <c:h val="0.88412966032846085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Лист1!$A$2:$A$10</c:f>
              <c:strCache>
                <c:ptCount val="9"/>
                <c:pt idx="0">
                  <c:v>русский</c:v>
                </c:pt>
                <c:pt idx="1">
                  <c:v>математика, база </c:v>
                </c:pt>
                <c:pt idx="2">
                  <c:v>математика, профиль</c:v>
                </c:pt>
                <c:pt idx="3">
                  <c:v>биология</c:v>
                </c:pt>
                <c:pt idx="4">
                  <c:v>обществознание</c:v>
                </c:pt>
                <c:pt idx="5">
                  <c:v>история</c:v>
                </c:pt>
                <c:pt idx="6">
                  <c:v>химия</c:v>
                </c:pt>
                <c:pt idx="7">
                  <c:v>ИКТ</c:v>
                </c:pt>
                <c:pt idx="8">
                  <c:v>английский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73.3</c:v>
                </c:pt>
                <c:pt idx="1">
                  <c:v>3.8</c:v>
                </c:pt>
                <c:pt idx="2">
                  <c:v>57.7</c:v>
                </c:pt>
                <c:pt idx="3">
                  <c:v>61.1</c:v>
                </c:pt>
                <c:pt idx="4">
                  <c:v>54.4</c:v>
                </c:pt>
                <c:pt idx="5">
                  <c:v>49.5</c:v>
                </c:pt>
                <c:pt idx="6">
                  <c:v>63.8</c:v>
                </c:pt>
                <c:pt idx="8">
                  <c:v>63.7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>
              <c:idx val="8"/>
              <c:layout>
                <c:manualLayout>
                  <c:x val="2.0061728395061727E-2"/>
                  <c:y val="1.8540053188472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русский</c:v>
                </c:pt>
                <c:pt idx="1">
                  <c:v>математика, база </c:v>
                </c:pt>
                <c:pt idx="2">
                  <c:v>математика, профиль</c:v>
                </c:pt>
                <c:pt idx="3">
                  <c:v>биология</c:v>
                </c:pt>
                <c:pt idx="4">
                  <c:v>обществознание</c:v>
                </c:pt>
                <c:pt idx="5">
                  <c:v>история</c:v>
                </c:pt>
                <c:pt idx="6">
                  <c:v>химия</c:v>
                </c:pt>
                <c:pt idx="7">
                  <c:v>ИКТ</c:v>
                </c:pt>
                <c:pt idx="8">
                  <c:v>английский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62</c:v>
                </c:pt>
                <c:pt idx="1">
                  <c:v>4.2</c:v>
                </c:pt>
                <c:pt idx="2">
                  <c:v>36.700000000000003</c:v>
                </c:pt>
                <c:pt idx="3">
                  <c:v>53.3</c:v>
                </c:pt>
                <c:pt idx="4">
                  <c:v>50.8</c:v>
                </c:pt>
                <c:pt idx="5">
                  <c:v>44.4</c:v>
                </c:pt>
                <c:pt idx="6">
                  <c:v>55.6</c:v>
                </c:pt>
                <c:pt idx="7">
                  <c:v>56</c:v>
                </c:pt>
                <c:pt idx="8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53536"/>
        <c:axId val="83955072"/>
      </c:radarChart>
      <c:catAx>
        <c:axId val="8395353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83955072"/>
        <c:crosses val="autoZero"/>
        <c:auto val="1"/>
        <c:lblAlgn val="ctr"/>
        <c:lblOffset val="100"/>
        <c:noMultiLvlLbl val="0"/>
      </c:catAx>
      <c:valAx>
        <c:axId val="8395507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none"/>
        <c:tickLblPos val="nextTo"/>
        <c:crossAx val="8395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00923495674152"/>
          <c:y val="7.9164235520059884E-2"/>
          <c:w val="0.12138913191406629"/>
          <c:h val="0.20601262141636631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Капитальный ремонт Черновской школы</c:v>
                </c:pt>
                <c:pt idx="1">
                  <c:v>Ремонт кровли Новорешетовского детского сда</c:v>
                </c:pt>
                <c:pt idx="2">
                  <c:v>Замена  окон  Жуланского детского сада</c:v>
                </c:pt>
                <c:pt idx="3">
                  <c:v>Создание центров "Точка роста"</c:v>
                </c:pt>
                <c:pt idx="4">
                  <c:v>Текуший косметический ремонт</c:v>
                </c:pt>
              </c:strCache>
            </c:strRef>
          </c:cat>
          <c:val>
            <c:numRef>
              <c:f>Лист1!$B$2:$B$6</c:f>
              <c:numCache>
                <c:formatCode>0.000</c:formatCode>
                <c:ptCount val="5"/>
                <c:pt idx="0">
                  <c:v>31.80705</c:v>
                </c:pt>
                <c:pt idx="1">
                  <c:v>1.464</c:v>
                </c:pt>
                <c:pt idx="2">
                  <c:v>0.72289999999999999</c:v>
                </c:pt>
                <c:pt idx="3">
                  <c:v>3.6829999999999998</c:v>
                </c:pt>
                <c:pt idx="4">
                  <c:v>0.16700000000000001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127569609070598"/>
          <c:y val="5.6967163201859003E-2"/>
          <c:w val="0.37931199745447752"/>
          <c:h val="0.88606547779650058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C483B-DEF3-4F9E-8824-04CFEBE4115C}" type="doc">
      <dgm:prSet loTypeId="urn:microsoft.com/office/officeart/2005/8/layout/b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2CAAE10-5723-4380-A526-AE2D20013051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sz="1600" b="1" kern="1200" dirty="0">
              <a:solidFill>
                <a:schemeClr val="bg1"/>
              </a:solidFill>
              <a:latin typeface="+mn-lt"/>
            </a:rPr>
            <a:t>Проведение самодиагностики образовательных организаций</a:t>
          </a:r>
        </a:p>
      </dgm:t>
    </dgm:pt>
    <dgm:pt modelId="{969AE7C1-F472-4B99-82F4-50B126921B3F}" type="parTrans" cxnId="{872D9642-542C-4AD6-8874-F18E10A4A43A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4E2B6C4B-2301-4F0F-B4F5-DAC4004D38F9}" type="sibTrans" cxnId="{872D9642-542C-4AD6-8874-F18E10A4A43A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195482B0-B490-44DF-8482-85F0F52F1980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sz="1600" b="1" kern="1200" dirty="0">
              <a:solidFill>
                <a:schemeClr val="bg1"/>
              </a:solidFill>
              <a:latin typeface="+mn-lt"/>
            </a:rPr>
            <a:t>Разработка методических рекомендаций</a:t>
          </a:r>
        </a:p>
      </dgm:t>
    </dgm:pt>
    <dgm:pt modelId="{7CD7724C-5E40-44DA-BAD4-34A95434241A}" type="parTrans" cxnId="{0F5E4FBB-45AE-461A-8229-1C09B28394CC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FA3D71E7-A0F4-4C3F-AF18-A27792A260DC}" type="sibTrans" cxnId="{0F5E4FBB-45AE-461A-8229-1C09B28394CC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604DA1F8-00A9-4EE0-8C9F-E123BFDE1B8F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sz="1600" b="1" kern="1200" dirty="0">
              <a:solidFill>
                <a:schemeClr val="bg1"/>
              </a:solidFill>
              <a:latin typeface="+mn-lt"/>
            </a:rPr>
            <a:t>Апробация в пилотных школах</a:t>
          </a:r>
        </a:p>
      </dgm:t>
    </dgm:pt>
    <dgm:pt modelId="{7EB6C0C7-C183-4FD4-9193-1687B8E88117}" type="parTrans" cxnId="{B5638432-7594-4B68-AA1F-CEC8E05790A5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28037D71-0ADF-4155-A33A-E91BD443843C}" type="sibTrans" cxnId="{B5638432-7594-4B68-AA1F-CEC8E05790A5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897BCD55-B6FA-4EA9-853A-61C0D26BBBDE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r>
            <a:rPr lang="ru-RU" sz="1400" b="1" kern="1200" dirty="0">
              <a:solidFill>
                <a:schemeClr val="bg1"/>
              </a:solidFill>
              <a:latin typeface="+mn-lt"/>
            </a:rPr>
            <a:t>Выявление и ликвидация дефицитов для реализации концепции</a:t>
          </a:r>
        </a:p>
      </dgm:t>
    </dgm:pt>
    <dgm:pt modelId="{85B6C014-0ACC-4FDA-B5AA-DAFC6E1DD282}" type="parTrans" cxnId="{6D53135C-3A89-4B20-98F4-24CE311B4F87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24D81BB4-BC15-411B-BBDE-5D939C52AF3B}" type="sibTrans" cxnId="{6D53135C-3A89-4B20-98F4-24CE311B4F87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6BEFE141-1458-4356-B17E-7094A2C6E73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pPr marL="0" indent="0"/>
          <a:r>
            <a:rPr lang="ru-RU" sz="1400" b="1" kern="1200" dirty="0">
              <a:solidFill>
                <a:schemeClr val="bg1"/>
              </a:solidFill>
              <a:latin typeface="+mn-lt"/>
            </a:rPr>
            <a:t>Массовое внедрение концепции</a:t>
          </a:r>
          <a:endParaRPr lang="ru-RU" sz="1200" b="1" kern="1200" dirty="0">
            <a:solidFill>
              <a:schemeClr val="bg1"/>
            </a:solidFill>
            <a:latin typeface="+mn-lt"/>
          </a:endParaRPr>
        </a:p>
      </dgm:t>
    </dgm:pt>
    <dgm:pt modelId="{EEFB2753-9C25-4DF6-BA5D-9082E64F86D7}" type="parTrans" cxnId="{16362EE2-845C-467E-B9FB-6467BBCACF84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02DE10F7-F4CB-44EB-B18E-957717E3A54C}" type="sibTrans" cxnId="{16362EE2-845C-467E-B9FB-6467BBCACF84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C9D39B06-9D81-4947-A58C-F5E02933B85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r>
            <a:rPr lang="ru-RU" sz="1400" b="1" kern="1200" dirty="0">
              <a:solidFill>
                <a:schemeClr val="bg1"/>
              </a:solidFill>
              <a:latin typeface="+mn-lt"/>
            </a:rPr>
            <a:t>Обеспечение материально-технической базы образовательных организаций</a:t>
          </a:r>
        </a:p>
      </dgm:t>
    </dgm:pt>
    <dgm:pt modelId="{729DDE71-4C65-41D9-86F2-F0422719C01D}" type="parTrans" cxnId="{461D4341-FF15-4BEE-8544-38E420AD42BC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93A99856-0E81-439C-86FE-677F0DD232D2}" type="sibTrans" cxnId="{461D4341-FF15-4BEE-8544-38E420AD42BC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7BB61441-6D32-42FA-B015-BFEAB5BADDF1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r>
            <a:rPr lang="ru-RU" sz="1400" b="1" kern="1200" dirty="0">
              <a:solidFill>
                <a:schemeClr val="bg1"/>
              </a:solidFill>
              <a:latin typeface="+mn-lt"/>
            </a:rPr>
            <a:t>Внесение изменений в нормативно-правовые акты</a:t>
          </a:r>
        </a:p>
      </dgm:t>
    </dgm:pt>
    <dgm:pt modelId="{C4359738-DB43-4013-8ED6-5F357BA89095}" type="parTrans" cxnId="{A25E0B41-61AA-4EC2-B551-3689A25589C3}">
      <dgm:prSet/>
      <dgm:spPr/>
      <dgm:t>
        <a:bodyPr/>
        <a:lstStyle/>
        <a:p>
          <a:endParaRPr lang="ru-RU"/>
        </a:p>
      </dgm:t>
    </dgm:pt>
    <dgm:pt modelId="{763BDDF4-7B7E-43B5-B4F3-66EF97174CA6}" type="sibTrans" cxnId="{A25E0B41-61AA-4EC2-B551-3689A25589C3}">
      <dgm:prSet/>
      <dgm:spPr/>
      <dgm:t>
        <a:bodyPr/>
        <a:lstStyle/>
        <a:p>
          <a:endParaRPr lang="ru-RU"/>
        </a:p>
      </dgm:t>
    </dgm:pt>
    <dgm:pt modelId="{848639BB-C1E4-4C64-9CEE-5AF7EA4B1AB6}" type="pres">
      <dgm:prSet presAssocID="{DD2C483B-DEF3-4F9E-8824-04CFEBE4115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5641A33-C1CC-4423-AF82-B9D3B60AA8D7}" type="pres">
      <dgm:prSet presAssocID="{82CAAE10-5723-4380-A526-AE2D20013051}" presName="compNode" presStyleCnt="0"/>
      <dgm:spPr/>
    </dgm:pt>
    <dgm:pt modelId="{7FA6D39B-F5D6-4902-AC05-E7C1AAE0EA31}" type="pres">
      <dgm:prSet presAssocID="{82CAAE10-5723-4380-A526-AE2D20013051}" presName="dummyConnPt" presStyleCnt="0"/>
      <dgm:spPr/>
    </dgm:pt>
    <dgm:pt modelId="{AE656BA8-09C5-498E-B9DE-DFDDBAB6894C}" type="pres">
      <dgm:prSet presAssocID="{82CAAE10-5723-4380-A526-AE2D20013051}" presName="node" presStyleLbl="node1" presStyleIdx="0" presStyleCnt="7" custScaleX="273282" custScaleY="223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F12ED-9D79-457A-9CF2-7F50AF041F4B}" type="pres">
      <dgm:prSet presAssocID="{4E2B6C4B-2301-4F0F-B4F5-DAC4004D38F9}" presName="sibTrans" presStyleLbl="bgSibTrans2D1" presStyleIdx="0" presStyleCnt="6"/>
      <dgm:spPr/>
      <dgm:t>
        <a:bodyPr/>
        <a:lstStyle/>
        <a:p>
          <a:endParaRPr lang="ru-RU"/>
        </a:p>
      </dgm:t>
    </dgm:pt>
    <dgm:pt modelId="{6E4043BE-0E02-4794-809B-7303F9E7E3B8}" type="pres">
      <dgm:prSet presAssocID="{195482B0-B490-44DF-8482-85F0F52F1980}" presName="compNode" presStyleCnt="0"/>
      <dgm:spPr/>
    </dgm:pt>
    <dgm:pt modelId="{B1240F41-B92C-45DE-B23D-F59C4A9EDB6F}" type="pres">
      <dgm:prSet presAssocID="{195482B0-B490-44DF-8482-85F0F52F1980}" presName="dummyConnPt" presStyleCnt="0"/>
      <dgm:spPr/>
    </dgm:pt>
    <dgm:pt modelId="{D688EFEB-9509-4559-B4AF-E272B9B430EF}" type="pres">
      <dgm:prSet presAssocID="{195482B0-B490-44DF-8482-85F0F52F1980}" presName="node" presStyleLbl="node1" presStyleIdx="1" presStyleCnt="7" custScaleX="273282" custScaleY="99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DC8D1-BBE6-4763-B555-CB6017DFB5CD}" type="pres">
      <dgm:prSet presAssocID="{FA3D71E7-A0F4-4C3F-AF18-A27792A260DC}" presName="sibTrans" presStyleLbl="bgSibTrans2D1" presStyleIdx="1" presStyleCnt="6"/>
      <dgm:spPr/>
      <dgm:t>
        <a:bodyPr/>
        <a:lstStyle/>
        <a:p>
          <a:endParaRPr lang="ru-RU"/>
        </a:p>
      </dgm:t>
    </dgm:pt>
    <dgm:pt modelId="{E0751A7F-8A2A-43C1-A812-EF3A66738611}" type="pres">
      <dgm:prSet presAssocID="{604DA1F8-00A9-4EE0-8C9F-E123BFDE1B8F}" presName="compNode" presStyleCnt="0"/>
      <dgm:spPr/>
    </dgm:pt>
    <dgm:pt modelId="{51D0B37A-AB6F-49AD-BCF2-6E0F61428103}" type="pres">
      <dgm:prSet presAssocID="{604DA1F8-00A9-4EE0-8C9F-E123BFDE1B8F}" presName="dummyConnPt" presStyleCnt="0"/>
      <dgm:spPr/>
    </dgm:pt>
    <dgm:pt modelId="{AB86BEE0-5966-4D06-8BB7-684A8EE05C4F}" type="pres">
      <dgm:prSet presAssocID="{604DA1F8-00A9-4EE0-8C9F-E123BFDE1B8F}" presName="node" presStyleLbl="node1" presStyleIdx="2" presStyleCnt="7" custScaleX="273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95B04-FCDA-4A9B-BC57-4662DE011689}" type="pres">
      <dgm:prSet presAssocID="{28037D71-0ADF-4155-A33A-E91BD443843C}" presName="sibTrans" presStyleLbl="bgSibTrans2D1" presStyleIdx="2" presStyleCnt="6"/>
      <dgm:spPr/>
      <dgm:t>
        <a:bodyPr/>
        <a:lstStyle/>
        <a:p>
          <a:endParaRPr lang="ru-RU"/>
        </a:p>
      </dgm:t>
    </dgm:pt>
    <dgm:pt modelId="{BED8A18D-8490-4197-98E8-3C931064DB5C}" type="pres">
      <dgm:prSet presAssocID="{897BCD55-B6FA-4EA9-853A-61C0D26BBBDE}" presName="compNode" presStyleCnt="0"/>
      <dgm:spPr/>
    </dgm:pt>
    <dgm:pt modelId="{1B0C5987-671E-4CB0-B196-361A390E64E4}" type="pres">
      <dgm:prSet presAssocID="{897BCD55-B6FA-4EA9-853A-61C0D26BBBDE}" presName="dummyConnPt" presStyleCnt="0"/>
      <dgm:spPr/>
    </dgm:pt>
    <dgm:pt modelId="{959C3F46-FB6C-42CC-8A99-F8F4250C4869}" type="pres">
      <dgm:prSet presAssocID="{897BCD55-B6FA-4EA9-853A-61C0D26BBBDE}" presName="node" presStyleLbl="node1" presStyleIdx="3" presStyleCnt="7" custScaleX="296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DB8E9-6FB0-463F-8122-95994430A6F7}" type="pres">
      <dgm:prSet presAssocID="{24D81BB4-BC15-411B-BBDE-5D939C52AF3B}" presName="sibTrans" presStyleLbl="bgSibTrans2D1" presStyleIdx="3" presStyleCnt="6"/>
      <dgm:spPr/>
      <dgm:t>
        <a:bodyPr/>
        <a:lstStyle/>
        <a:p>
          <a:endParaRPr lang="ru-RU"/>
        </a:p>
      </dgm:t>
    </dgm:pt>
    <dgm:pt modelId="{AC36ACFD-CBD1-47CD-A477-39C7F8E0D88C}" type="pres">
      <dgm:prSet presAssocID="{6BEFE141-1458-4356-B17E-7094A2C6E73C}" presName="compNode" presStyleCnt="0"/>
      <dgm:spPr/>
    </dgm:pt>
    <dgm:pt modelId="{0386C58A-F8FD-4733-9B15-6E20D3484621}" type="pres">
      <dgm:prSet presAssocID="{6BEFE141-1458-4356-B17E-7094A2C6E73C}" presName="dummyConnPt" presStyleCnt="0"/>
      <dgm:spPr/>
    </dgm:pt>
    <dgm:pt modelId="{B5E90163-A847-4BEC-B81B-4FDC96A6E37F}" type="pres">
      <dgm:prSet presAssocID="{6BEFE141-1458-4356-B17E-7094A2C6E73C}" presName="node" presStyleLbl="node1" presStyleIdx="4" presStyleCnt="7" custScaleX="294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C74C9-EADB-4D88-8088-A5D44AB4C654}" type="pres">
      <dgm:prSet presAssocID="{02DE10F7-F4CB-44EB-B18E-957717E3A54C}" presName="sibTrans" presStyleLbl="bgSibTrans2D1" presStyleIdx="4" presStyleCnt="6"/>
      <dgm:spPr/>
      <dgm:t>
        <a:bodyPr/>
        <a:lstStyle/>
        <a:p>
          <a:endParaRPr lang="ru-RU"/>
        </a:p>
      </dgm:t>
    </dgm:pt>
    <dgm:pt modelId="{B1AF6E20-831C-459E-AFCC-985AA3CEA6D3}" type="pres">
      <dgm:prSet presAssocID="{C9D39B06-9D81-4947-A58C-F5E02933B85A}" presName="compNode" presStyleCnt="0"/>
      <dgm:spPr/>
    </dgm:pt>
    <dgm:pt modelId="{8B12C8CD-ACE2-4309-B59E-95A540F2A1B6}" type="pres">
      <dgm:prSet presAssocID="{C9D39B06-9D81-4947-A58C-F5E02933B85A}" presName="dummyConnPt" presStyleCnt="0"/>
      <dgm:spPr/>
    </dgm:pt>
    <dgm:pt modelId="{FA9F819F-453A-4BFA-B77A-548360270841}" type="pres">
      <dgm:prSet presAssocID="{C9D39B06-9D81-4947-A58C-F5E02933B85A}" presName="node" presStyleLbl="node1" presStyleIdx="5" presStyleCnt="7" custScaleX="298360" custScaleY="198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CE4F9-3566-4B40-B16F-23A7DDD69EBB}" type="pres">
      <dgm:prSet presAssocID="{93A99856-0E81-439C-86FE-677F0DD232D2}" presName="sibTrans" presStyleLbl="bgSibTrans2D1" presStyleIdx="5" presStyleCnt="6"/>
      <dgm:spPr/>
      <dgm:t>
        <a:bodyPr/>
        <a:lstStyle/>
        <a:p>
          <a:endParaRPr lang="ru-RU"/>
        </a:p>
      </dgm:t>
    </dgm:pt>
    <dgm:pt modelId="{BFFD93A1-ED72-4A7C-8E68-C043F2A8786F}" type="pres">
      <dgm:prSet presAssocID="{7BB61441-6D32-42FA-B015-BFEAB5BADDF1}" presName="compNode" presStyleCnt="0"/>
      <dgm:spPr/>
    </dgm:pt>
    <dgm:pt modelId="{BF91C950-5A12-4A67-BE97-53705B1D7F0F}" type="pres">
      <dgm:prSet presAssocID="{7BB61441-6D32-42FA-B015-BFEAB5BADDF1}" presName="dummyConnPt" presStyleCnt="0"/>
      <dgm:spPr/>
    </dgm:pt>
    <dgm:pt modelId="{650312E6-F404-4854-9310-3B590B451199}" type="pres">
      <dgm:prSet presAssocID="{7BB61441-6D32-42FA-B015-BFEAB5BADDF1}" presName="node" presStyleLbl="node1" presStyleIdx="6" presStyleCnt="7" custScaleX="260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CC2860-FD46-407C-941A-3D3F2F71A53F}" type="presOf" srcId="{897BCD55-B6FA-4EA9-853A-61C0D26BBBDE}" destId="{959C3F46-FB6C-42CC-8A99-F8F4250C4869}" srcOrd="0" destOrd="0" presId="urn:microsoft.com/office/officeart/2005/8/layout/bProcess4"/>
    <dgm:cxn modelId="{4BD76F6B-16C5-45C3-A474-C8295B40EB40}" type="presOf" srcId="{02DE10F7-F4CB-44EB-B18E-957717E3A54C}" destId="{F06C74C9-EADB-4D88-8088-A5D44AB4C654}" srcOrd="0" destOrd="0" presId="urn:microsoft.com/office/officeart/2005/8/layout/bProcess4"/>
    <dgm:cxn modelId="{2ED07E6C-F38C-46E9-A35B-24B8E385430A}" type="presOf" srcId="{195482B0-B490-44DF-8482-85F0F52F1980}" destId="{D688EFEB-9509-4559-B4AF-E272B9B430EF}" srcOrd="0" destOrd="0" presId="urn:microsoft.com/office/officeart/2005/8/layout/bProcess4"/>
    <dgm:cxn modelId="{16362EE2-845C-467E-B9FB-6467BBCACF84}" srcId="{DD2C483B-DEF3-4F9E-8824-04CFEBE4115C}" destId="{6BEFE141-1458-4356-B17E-7094A2C6E73C}" srcOrd="4" destOrd="0" parTransId="{EEFB2753-9C25-4DF6-BA5D-9082E64F86D7}" sibTransId="{02DE10F7-F4CB-44EB-B18E-957717E3A54C}"/>
    <dgm:cxn modelId="{82EA673D-76BC-4A65-9E76-134A03BBB10E}" type="presOf" srcId="{604DA1F8-00A9-4EE0-8C9F-E123BFDE1B8F}" destId="{AB86BEE0-5966-4D06-8BB7-684A8EE05C4F}" srcOrd="0" destOrd="0" presId="urn:microsoft.com/office/officeart/2005/8/layout/bProcess4"/>
    <dgm:cxn modelId="{580CA9FF-5FD7-4255-A527-DAE80868DAF0}" type="presOf" srcId="{DD2C483B-DEF3-4F9E-8824-04CFEBE4115C}" destId="{848639BB-C1E4-4C64-9CEE-5AF7EA4B1AB6}" srcOrd="0" destOrd="0" presId="urn:microsoft.com/office/officeart/2005/8/layout/bProcess4"/>
    <dgm:cxn modelId="{6D53135C-3A89-4B20-98F4-24CE311B4F87}" srcId="{DD2C483B-DEF3-4F9E-8824-04CFEBE4115C}" destId="{897BCD55-B6FA-4EA9-853A-61C0D26BBBDE}" srcOrd="3" destOrd="0" parTransId="{85B6C014-0ACC-4FDA-B5AA-DAFC6E1DD282}" sibTransId="{24D81BB4-BC15-411B-BBDE-5D939C52AF3B}"/>
    <dgm:cxn modelId="{89E15718-EBBF-48AF-A259-26D0E722BA16}" type="presOf" srcId="{7BB61441-6D32-42FA-B015-BFEAB5BADDF1}" destId="{650312E6-F404-4854-9310-3B590B451199}" srcOrd="0" destOrd="0" presId="urn:microsoft.com/office/officeart/2005/8/layout/bProcess4"/>
    <dgm:cxn modelId="{F467E66A-74E2-4F63-A7EA-30213805C765}" type="presOf" srcId="{82CAAE10-5723-4380-A526-AE2D20013051}" destId="{AE656BA8-09C5-498E-B9DE-DFDDBAB6894C}" srcOrd="0" destOrd="0" presId="urn:microsoft.com/office/officeart/2005/8/layout/bProcess4"/>
    <dgm:cxn modelId="{EA595CD1-3AE2-4687-8AA1-45645FB0D4B2}" type="presOf" srcId="{93A99856-0E81-439C-86FE-677F0DD232D2}" destId="{A1CCE4F9-3566-4B40-B16F-23A7DDD69EBB}" srcOrd="0" destOrd="0" presId="urn:microsoft.com/office/officeart/2005/8/layout/bProcess4"/>
    <dgm:cxn modelId="{84B04D31-2CC1-4E40-BC9C-A7534B96BA03}" type="presOf" srcId="{C9D39B06-9D81-4947-A58C-F5E02933B85A}" destId="{FA9F819F-453A-4BFA-B77A-548360270841}" srcOrd="0" destOrd="0" presId="urn:microsoft.com/office/officeart/2005/8/layout/bProcess4"/>
    <dgm:cxn modelId="{B5638432-7594-4B68-AA1F-CEC8E05790A5}" srcId="{DD2C483B-DEF3-4F9E-8824-04CFEBE4115C}" destId="{604DA1F8-00A9-4EE0-8C9F-E123BFDE1B8F}" srcOrd="2" destOrd="0" parTransId="{7EB6C0C7-C183-4FD4-9193-1687B8E88117}" sibTransId="{28037D71-0ADF-4155-A33A-E91BD443843C}"/>
    <dgm:cxn modelId="{0F5E4FBB-45AE-461A-8229-1C09B28394CC}" srcId="{DD2C483B-DEF3-4F9E-8824-04CFEBE4115C}" destId="{195482B0-B490-44DF-8482-85F0F52F1980}" srcOrd="1" destOrd="0" parTransId="{7CD7724C-5E40-44DA-BAD4-34A95434241A}" sibTransId="{FA3D71E7-A0F4-4C3F-AF18-A27792A260DC}"/>
    <dgm:cxn modelId="{D9D2C1C5-6713-4240-95D6-59251DF6C737}" type="presOf" srcId="{28037D71-0ADF-4155-A33A-E91BD443843C}" destId="{9CF95B04-FCDA-4A9B-BC57-4662DE011689}" srcOrd="0" destOrd="0" presId="urn:microsoft.com/office/officeart/2005/8/layout/bProcess4"/>
    <dgm:cxn modelId="{9AF69D6E-0086-4F23-B7E3-65E632BD1428}" type="presOf" srcId="{24D81BB4-BC15-411B-BBDE-5D939C52AF3B}" destId="{B83DB8E9-6FB0-463F-8122-95994430A6F7}" srcOrd="0" destOrd="0" presId="urn:microsoft.com/office/officeart/2005/8/layout/bProcess4"/>
    <dgm:cxn modelId="{A504D8D9-D6AD-4B1A-B6BE-2CE855089897}" type="presOf" srcId="{FA3D71E7-A0F4-4C3F-AF18-A27792A260DC}" destId="{24BDC8D1-BBE6-4763-B555-CB6017DFB5CD}" srcOrd="0" destOrd="0" presId="urn:microsoft.com/office/officeart/2005/8/layout/bProcess4"/>
    <dgm:cxn modelId="{0461A5FC-E871-4368-B12D-3852750FC586}" type="presOf" srcId="{6BEFE141-1458-4356-B17E-7094A2C6E73C}" destId="{B5E90163-A847-4BEC-B81B-4FDC96A6E37F}" srcOrd="0" destOrd="0" presId="urn:microsoft.com/office/officeart/2005/8/layout/bProcess4"/>
    <dgm:cxn modelId="{A25E0B41-61AA-4EC2-B551-3689A25589C3}" srcId="{DD2C483B-DEF3-4F9E-8824-04CFEBE4115C}" destId="{7BB61441-6D32-42FA-B015-BFEAB5BADDF1}" srcOrd="6" destOrd="0" parTransId="{C4359738-DB43-4013-8ED6-5F357BA89095}" sibTransId="{763BDDF4-7B7E-43B5-B4F3-66EF97174CA6}"/>
    <dgm:cxn modelId="{461D4341-FF15-4BEE-8544-38E420AD42BC}" srcId="{DD2C483B-DEF3-4F9E-8824-04CFEBE4115C}" destId="{C9D39B06-9D81-4947-A58C-F5E02933B85A}" srcOrd="5" destOrd="0" parTransId="{729DDE71-4C65-41D9-86F2-F0422719C01D}" sibTransId="{93A99856-0E81-439C-86FE-677F0DD232D2}"/>
    <dgm:cxn modelId="{872D9642-542C-4AD6-8874-F18E10A4A43A}" srcId="{DD2C483B-DEF3-4F9E-8824-04CFEBE4115C}" destId="{82CAAE10-5723-4380-A526-AE2D20013051}" srcOrd="0" destOrd="0" parTransId="{969AE7C1-F472-4B99-82F4-50B126921B3F}" sibTransId="{4E2B6C4B-2301-4F0F-B4F5-DAC4004D38F9}"/>
    <dgm:cxn modelId="{377A48A3-1A46-4683-9921-FB53A79CA3F9}" type="presOf" srcId="{4E2B6C4B-2301-4F0F-B4F5-DAC4004D38F9}" destId="{300F12ED-9D79-457A-9CF2-7F50AF041F4B}" srcOrd="0" destOrd="0" presId="urn:microsoft.com/office/officeart/2005/8/layout/bProcess4"/>
    <dgm:cxn modelId="{1552F247-C3C7-4C47-9884-0FCE1E20BB95}" type="presParOf" srcId="{848639BB-C1E4-4C64-9CEE-5AF7EA4B1AB6}" destId="{95641A33-C1CC-4423-AF82-B9D3B60AA8D7}" srcOrd="0" destOrd="0" presId="urn:microsoft.com/office/officeart/2005/8/layout/bProcess4"/>
    <dgm:cxn modelId="{0B82417B-9C49-410C-A8F4-728958DD94F3}" type="presParOf" srcId="{95641A33-C1CC-4423-AF82-B9D3B60AA8D7}" destId="{7FA6D39B-F5D6-4902-AC05-E7C1AAE0EA31}" srcOrd="0" destOrd="0" presId="urn:microsoft.com/office/officeart/2005/8/layout/bProcess4"/>
    <dgm:cxn modelId="{2909CBB3-3201-4A20-816E-3A9B0B021685}" type="presParOf" srcId="{95641A33-C1CC-4423-AF82-B9D3B60AA8D7}" destId="{AE656BA8-09C5-498E-B9DE-DFDDBAB6894C}" srcOrd="1" destOrd="0" presId="urn:microsoft.com/office/officeart/2005/8/layout/bProcess4"/>
    <dgm:cxn modelId="{87CA069B-E5BC-4D98-97C6-420F70BFC5D0}" type="presParOf" srcId="{848639BB-C1E4-4C64-9CEE-5AF7EA4B1AB6}" destId="{300F12ED-9D79-457A-9CF2-7F50AF041F4B}" srcOrd="1" destOrd="0" presId="urn:microsoft.com/office/officeart/2005/8/layout/bProcess4"/>
    <dgm:cxn modelId="{9540B5DF-FFC7-495E-BC64-60A515CA81E5}" type="presParOf" srcId="{848639BB-C1E4-4C64-9CEE-5AF7EA4B1AB6}" destId="{6E4043BE-0E02-4794-809B-7303F9E7E3B8}" srcOrd="2" destOrd="0" presId="urn:microsoft.com/office/officeart/2005/8/layout/bProcess4"/>
    <dgm:cxn modelId="{10369DDE-AB90-4401-AA9C-096B36EB355E}" type="presParOf" srcId="{6E4043BE-0E02-4794-809B-7303F9E7E3B8}" destId="{B1240F41-B92C-45DE-B23D-F59C4A9EDB6F}" srcOrd="0" destOrd="0" presId="urn:microsoft.com/office/officeart/2005/8/layout/bProcess4"/>
    <dgm:cxn modelId="{0ECB9431-74E6-40CC-B4B9-014F2223A876}" type="presParOf" srcId="{6E4043BE-0E02-4794-809B-7303F9E7E3B8}" destId="{D688EFEB-9509-4559-B4AF-E272B9B430EF}" srcOrd="1" destOrd="0" presId="urn:microsoft.com/office/officeart/2005/8/layout/bProcess4"/>
    <dgm:cxn modelId="{B6BEE43D-5D0E-4CE7-A642-251780A886F8}" type="presParOf" srcId="{848639BB-C1E4-4C64-9CEE-5AF7EA4B1AB6}" destId="{24BDC8D1-BBE6-4763-B555-CB6017DFB5CD}" srcOrd="3" destOrd="0" presId="urn:microsoft.com/office/officeart/2005/8/layout/bProcess4"/>
    <dgm:cxn modelId="{A25F9B32-A202-47B3-8B9A-91A7424E71D7}" type="presParOf" srcId="{848639BB-C1E4-4C64-9CEE-5AF7EA4B1AB6}" destId="{E0751A7F-8A2A-43C1-A812-EF3A66738611}" srcOrd="4" destOrd="0" presId="urn:microsoft.com/office/officeart/2005/8/layout/bProcess4"/>
    <dgm:cxn modelId="{13615C78-DCD0-4D27-A205-9B60CB36621E}" type="presParOf" srcId="{E0751A7F-8A2A-43C1-A812-EF3A66738611}" destId="{51D0B37A-AB6F-49AD-BCF2-6E0F61428103}" srcOrd="0" destOrd="0" presId="urn:microsoft.com/office/officeart/2005/8/layout/bProcess4"/>
    <dgm:cxn modelId="{8FD037A4-95EE-4ACF-8124-081224BD9D26}" type="presParOf" srcId="{E0751A7F-8A2A-43C1-A812-EF3A66738611}" destId="{AB86BEE0-5966-4D06-8BB7-684A8EE05C4F}" srcOrd="1" destOrd="0" presId="urn:microsoft.com/office/officeart/2005/8/layout/bProcess4"/>
    <dgm:cxn modelId="{9CE147E0-DB0C-4D21-8157-757A16F5B3B8}" type="presParOf" srcId="{848639BB-C1E4-4C64-9CEE-5AF7EA4B1AB6}" destId="{9CF95B04-FCDA-4A9B-BC57-4662DE011689}" srcOrd="5" destOrd="0" presId="urn:microsoft.com/office/officeart/2005/8/layout/bProcess4"/>
    <dgm:cxn modelId="{A21BC8A5-F576-4237-BD49-39D15ED24B37}" type="presParOf" srcId="{848639BB-C1E4-4C64-9CEE-5AF7EA4B1AB6}" destId="{BED8A18D-8490-4197-98E8-3C931064DB5C}" srcOrd="6" destOrd="0" presId="urn:microsoft.com/office/officeart/2005/8/layout/bProcess4"/>
    <dgm:cxn modelId="{9BD9680D-E869-4985-966C-C7FC6CE139F0}" type="presParOf" srcId="{BED8A18D-8490-4197-98E8-3C931064DB5C}" destId="{1B0C5987-671E-4CB0-B196-361A390E64E4}" srcOrd="0" destOrd="0" presId="urn:microsoft.com/office/officeart/2005/8/layout/bProcess4"/>
    <dgm:cxn modelId="{FEE63E43-9E09-4744-AF0E-1849B85E3A9C}" type="presParOf" srcId="{BED8A18D-8490-4197-98E8-3C931064DB5C}" destId="{959C3F46-FB6C-42CC-8A99-F8F4250C4869}" srcOrd="1" destOrd="0" presId="urn:microsoft.com/office/officeart/2005/8/layout/bProcess4"/>
    <dgm:cxn modelId="{7E48338A-B42F-4C5F-A0C6-DEB7EBB1E653}" type="presParOf" srcId="{848639BB-C1E4-4C64-9CEE-5AF7EA4B1AB6}" destId="{B83DB8E9-6FB0-463F-8122-95994430A6F7}" srcOrd="7" destOrd="0" presId="urn:microsoft.com/office/officeart/2005/8/layout/bProcess4"/>
    <dgm:cxn modelId="{8D511939-A976-4AA6-A86F-4E82DA2C176B}" type="presParOf" srcId="{848639BB-C1E4-4C64-9CEE-5AF7EA4B1AB6}" destId="{AC36ACFD-CBD1-47CD-A477-39C7F8E0D88C}" srcOrd="8" destOrd="0" presId="urn:microsoft.com/office/officeart/2005/8/layout/bProcess4"/>
    <dgm:cxn modelId="{223B6DE6-D5DF-4997-A2AA-C83C5FD4C604}" type="presParOf" srcId="{AC36ACFD-CBD1-47CD-A477-39C7F8E0D88C}" destId="{0386C58A-F8FD-4733-9B15-6E20D3484621}" srcOrd="0" destOrd="0" presId="urn:microsoft.com/office/officeart/2005/8/layout/bProcess4"/>
    <dgm:cxn modelId="{5A1487F7-E0AD-4E8F-BE00-EF42658CC550}" type="presParOf" srcId="{AC36ACFD-CBD1-47CD-A477-39C7F8E0D88C}" destId="{B5E90163-A847-4BEC-B81B-4FDC96A6E37F}" srcOrd="1" destOrd="0" presId="urn:microsoft.com/office/officeart/2005/8/layout/bProcess4"/>
    <dgm:cxn modelId="{9AD159DD-490C-478B-9043-EFC0736EE6D3}" type="presParOf" srcId="{848639BB-C1E4-4C64-9CEE-5AF7EA4B1AB6}" destId="{F06C74C9-EADB-4D88-8088-A5D44AB4C654}" srcOrd="9" destOrd="0" presId="urn:microsoft.com/office/officeart/2005/8/layout/bProcess4"/>
    <dgm:cxn modelId="{EABFF0EE-6041-48C1-8DE9-AFA7AA34B0E8}" type="presParOf" srcId="{848639BB-C1E4-4C64-9CEE-5AF7EA4B1AB6}" destId="{B1AF6E20-831C-459E-AFCC-985AA3CEA6D3}" srcOrd="10" destOrd="0" presId="urn:microsoft.com/office/officeart/2005/8/layout/bProcess4"/>
    <dgm:cxn modelId="{3500EA6D-1529-40C9-B131-3252FF2BCBF0}" type="presParOf" srcId="{B1AF6E20-831C-459E-AFCC-985AA3CEA6D3}" destId="{8B12C8CD-ACE2-4309-B59E-95A540F2A1B6}" srcOrd="0" destOrd="0" presId="urn:microsoft.com/office/officeart/2005/8/layout/bProcess4"/>
    <dgm:cxn modelId="{557AB4BA-1761-43D6-8A0E-3793B3420F85}" type="presParOf" srcId="{B1AF6E20-831C-459E-AFCC-985AA3CEA6D3}" destId="{FA9F819F-453A-4BFA-B77A-548360270841}" srcOrd="1" destOrd="0" presId="urn:microsoft.com/office/officeart/2005/8/layout/bProcess4"/>
    <dgm:cxn modelId="{8AC8E0FE-D114-4F4E-AB54-7F1BBD729FE7}" type="presParOf" srcId="{848639BB-C1E4-4C64-9CEE-5AF7EA4B1AB6}" destId="{A1CCE4F9-3566-4B40-B16F-23A7DDD69EBB}" srcOrd="11" destOrd="0" presId="urn:microsoft.com/office/officeart/2005/8/layout/bProcess4"/>
    <dgm:cxn modelId="{8EA5C814-102B-4B9D-95DF-963196996DFC}" type="presParOf" srcId="{848639BB-C1E4-4C64-9CEE-5AF7EA4B1AB6}" destId="{BFFD93A1-ED72-4A7C-8E68-C043F2A8786F}" srcOrd="12" destOrd="0" presId="urn:microsoft.com/office/officeart/2005/8/layout/bProcess4"/>
    <dgm:cxn modelId="{F49D09D7-1938-48FD-AEE1-258E372DBFDF}" type="presParOf" srcId="{BFFD93A1-ED72-4A7C-8E68-C043F2A8786F}" destId="{BF91C950-5A12-4A67-BE97-53705B1D7F0F}" srcOrd="0" destOrd="0" presId="urn:microsoft.com/office/officeart/2005/8/layout/bProcess4"/>
    <dgm:cxn modelId="{F6134FAC-9ABA-4545-841D-B5155F10D6D1}" type="presParOf" srcId="{BFFD93A1-ED72-4A7C-8E68-C043F2A8786F}" destId="{650312E6-F404-4854-9310-3B590B45119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DEDAA-24E7-443D-BEA5-656EFFEE7266}" type="doc">
      <dgm:prSet loTypeId="urn:microsoft.com/office/officeart/2005/8/layout/chevron1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98A8CAF-9FEE-43BF-A8C9-2246F449BD1D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635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ru-RU" sz="1000" b="1" dirty="0">
            <a:solidFill>
              <a:srgbClr val="31356E"/>
            </a:solidFill>
          </a:endParaRPr>
        </a:p>
      </dgm:t>
    </dgm:pt>
    <dgm:pt modelId="{506EEAF8-CEA6-45E7-9AD0-6DB4EAD83E3C}" type="parTrans" cxnId="{F99BAB9C-FB80-44F8-96D9-5A7C0BA209A0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DE5AB89F-9352-4753-91D0-A0AD7720C093}" type="sibTrans" cxnId="{F99BAB9C-FB80-44F8-96D9-5A7C0BA209A0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767071F6-3991-4E8A-A3E7-80DC49CAE47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635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ru-RU" sz="1400" b="1" dirty="0">
            <a:solidFill>
              <a:srgbClr val="31356E"/>
            </a:solidFill>
          </a:endParaRPr>
        </a:p>
      </dgm:t>
    </dgm:pt>
    <dgm:pt modelId="{07047B9C-787A-4536-8E22-F86961EC2DD8}" type="parTrans" cxnId="{EDFBB5F2-8FD8-43FF-BEC4-BB3878B8E577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33934C5D-2271-47E0-BD5E-79E74CA87936}" type="sibTrans" cxnId="{EDFBB5F2-8FD8-43FF-BEC4-BB3878B8E577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A6D49435-3618-463D-98FC-AEBD2D84364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635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ru-RU" sz="1200" b="1" dirty="0">
            <a:solidFill>
              <a:srgbClr val="31356E"/>
            </a:solidFill>
          </a:endParaRPr>
        </a:p>
      </dgm:t>
    </dgm:pt>
    <dgm:pt modelId="{D52AF198-FF2B-44FE-B18C-1501BB4B0E40}" type="parTrans" cxnId="{55C06929-643F-4EED-B846-6833D49D4DB8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0D152D25-B415-4767-8BC4-C24305487FCF}" type="sibTrans" cxnId="{55C06929-643F-4EED-B846-6833D49D4DB8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0BE5B6EA-1DD8-42F9-9543-1422D614FCE1}">
      <dgm:prSet custT="1"/>
      <dgm:spPr>
        <a:ln w="63500">
          <a:solidFill>
            <a:srgbClr val="002060"/>
          </a:solidFill>
        </a:ln>
      </dgm:spPr>
      <dgm:t>
        <a:bodyPr/>
        <a:lstStyle/>
        <a:p>
          <a:endParaRPr lang="ru-RU" sz="1400" b="1" dirty="0">
            <a:solidFill>
              <a:srgbClr val="31356E"/>
            </a:solidFill>
          </a:endParaRPr>
        </a:p>
      </dgm:t>
    </dgm:pt>
    <dgm:pt modelId="{89F8B9DC-EBEC-453D-9D60-27A6C827C1F1}" type="parTrans" cxnId="{442DC372-4642-4D82-85B5-CC414C2C4361}">
      <dgm:prSet/>
      <dgm:spPr/>
      <dgm:t>
        <a:bodyPr/>
        <a:lstStyle/>
        <a:p>
          <a:endParaRPr lang="ru-RU" sz="1800" b="1">
            <a:solidFill>
              <a:srgbClr val="31356E"/>
            </a:solidFill>
          </a:endParaRPr>
        </a:p>
      </dgm:t>
    </dgm:pt>
    <dgm:pt modelId="{B05575D1-A114-4A4F-9AE0-E58518CEB7BF}" type="sibTrans" cxnId="{442DC372-4642-4D82-85B5-CC414C2C4361}">
      <dgm:prSet/>
      <dgm:spPr/>
      <dgm:t>
        <a:bodyPr/>
        <a:lstStyle/>
        <a:p>
          <a:endParaRPr lang="ru-RU" sz="1800" b="1">
            <a:solidFill>
              <a:srgbClr val="31356E"/>
            </a:solidFill>
          </a:endParaRPr>
        </a:p>
      </dgm:t>
    </dgm:pt>
    <dgm:pt modelId="{6415C453-5D78-4FE8-B75D-7E160751FDE8}">
      <dgm:prSet custT="1"/>
      <dgm:spPr>
        <a:ln w="63500">
          <a:solidFill>
            <a:srgbClr val="002060"/>
          </a:solidFill>
        </a:ln>
      </dgm:spPr>
      <dgm:t>
        <a:bodyPr/>
        <a:lstStyle/>
        <a:p>
          <a:endParaRPr lang="ru-RU" sz="1400" b="1" dirty="0">
            <a:solidFill>
              <a:srgbClr val="31356E"/>
            </a:solidFill>
          </a:endParaRPr>
        </a:p>
      </dgm:t>
    </dgm:pt>
    <dgm:pt modelId="{8B2A9134-8032-4633-8118-28241CE22C58}" type="parTrans" cxnId="{B6A41256-F617-464C-9344-9B90EAB0637F}">
      <dgm:prSet/>
      <dgm:spPr/>
      <dgm:t>
        <a:bodyPr/>
        <a:lstStyle/>
        <a:p>
          <a:endParaRPr lang="ru-RU" sz="1800"/>
        </a:p>
      </dgm:t>
    </dgm:pt>
    <dgm:pt modelId="{8F6FB427-D753-42B4-9A7B-9D972D7D6715}" type="sibTrans" cxnId="{B6A41256-F617-464C-9344-9B90EAB0637F}">
      <dgm:prSet/>
      <dgm:spPr/>
      <dgm:t>
        <a:bodyPr/>
        <a:lstStyle/>
        <a:p>
          <a:endParaRPr lang="ru-RU" sz="1800"/>
        </a:p>
      </dgm:t>
    </dgm:pt>
    <dgm:pt modelId="{79C427BC-D733-4CD1-833F-B7196D43CE91}" type="pres">
      <dgm:prSet presAssocID="{366DEDAA-24E7-443D-BEA5-656EFFEE72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7DFA51-1BE8-4B96-A032-0767946BAEC6}" type="pres">
      <dgm:prSet presAssocID="{398A8CAF-9FEE-43BF-A8C9-2246F449BD1D}" presName="parTxOnly" presStyleLbl="node1" presStyleIdx="0" presStyleCnt="5" custScaleX="129767" custScaleY="188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D0010-FD28-4F02-A3C3-3A62CDF6E9AF}" type="pres">
      <dgm:prSet presAssocID="{DE5AB89F-9352-4753-91D0-A0AD7720C093}" presName="parTxOnlySpace" presStyleCnt="0"/>
      <dgm:spPr/>
    </dgm:pt>
    <dgm:pt modelId="{0080E53A-AD44-4561-96BC-7C0F2EA5ABAC}" type="pres">
      <dgm:prSet presAssocID="{767071F6-3991-4E8A-A3E7-80DC49CAE478}" presName="parTxOnly" presStyleLbl="node1" presStyleIdx="1" presStyleCnt="5" custScaleX="143731" custScaleY="1866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2F50E-43B3-401F-866F-E518FE8C231B}" type="pres">
      <dgm:prSet presAssocID="{33934C5D-2271-47E0-BD5E-79E74CA87936}" presName="parTxOnlySpace" presStyleCnt="0"/>
      <dgm:spPr/>
    </dgm:pt>
    <dgm:pt modelId="{27832671-7BEF-4927-872D-F9B49300A121}" type="pres">
      <dgm:prSet presAssocID="{A6D49435-3618-463D-98FC-AEBD2D843648}" presName="parTxOnly" presStyleLbl="node1" presStyleIdx="2" presStyleCnt="5" custScaleX="138493" custScaleY="179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64A8C-2BD6-4056-93D5-5B61853A93AE}" type="pres">
      <dgm:prSet presAssocID="{0D152D25-B415-4767-8BC4-C24305487FCF}" presName="parTxOnlySpace" presStyleCnt="0"/>
      <dgm:spPr/>
    </dgm:pt>
    <dgm:pt modelId="{62EA1CE3-4683-4BAF-8600-445BE4C7014A}" type="pres">
      <dgm:prSet presAssocID="{0BE5B6EA-1DD8-42F9-9543-1422D614FCE1}" presName="parTxOnly" presStyleLbl="node1" presStyleIdx="3" presStyleCnt="5" custScaleX="129775" custScaleY="179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3A42A-A1BE-4B2A-88A2-43FA21CCF207}" type="pres">
      <dgm:prSet presAssocID="{B05575D1-A114-4A4F-9AE0-E58518CEB7BF}" presName="parTxOnlySpace" presStyleCnt="0"/>
      <dgm:spPr/>
    </dgm:pt>
    <dgm:pt modelId="{00ACD069-3B66-4470-97E8-6DFF61630B9B}" type="pres">
      <dgm:prSet presAssocID="{6415C453-5D78-4FE8-B75D-7E160751FDE8}" presName="parTxOnly" presStyleLbl="node1" presStyleIdx="4" presStyleCnt="5" custScaleX="132631" custScaleY="182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BD8F71-6D92-40CD-89EC-0817C4ACECD5}" type="presOf" srcId="{398A8CAF-9FEE-43BF-A8C9-2246F449BD1D}" destId="{707DFA51-1BE8-4B96-A032-0767946BAEC6}" srcOrd="0" destOrd="0" presId="urn:microsoft.com/office/officeart/2005/8/layout/chevron1"/>
    <dgm:cxn modelId="{55C06929-643F-4EED-B846-6833D49D4DB8}" srcId="{366DEDAA-24E7-443D-BEA5-656EFFEE7266}" destId="{A6D49435-3618-463D-98FC-AEBD2D843648}" srcOrd="2" destOrd="0" parTransId="{D52AF198-FF2B-44FE-B18C-1501BB4B0E40}" sibTransId="{0D152D25-B415-4767-8BC4-C24305487FCF}"/>
    <dgm:cxn modelId="{442DC372-4642-4D82-85B5-CC414C2C4361}" srcId="{366DEDAA-24E7-443D-BEA5-656EFFEE7266}" destId="{0BE5B6EA-1DD8-42F9-9543-1422D614FCE1}" srcOrd="3" destOrd="0" parTransId="{89F8B9DC-EBEC-453D-9D60-27A6C827C1F1}" sibTransId="{B05575D1-A114-4A4F-9AE0-E58518CEB7BF}"/>
    <dgm:cxn modelId="{0B4A72DA-1F58-4240-96DE-6CD7D06AF433}" type="presOf" srcId="{6415C453-5D78-4FE8-B75D-7E160751FDE8}" destId="{00ACD069-3B66-4470-97E8-6DFF61630B9B}" srcOrd="0" destOrd="0" presId="urn:microsoft.com/office/officeart/2005/8/layout/chevron1"/>
    <dgm:cxn modelId="{EDFBB5F2-8FD8-43FF-BEC4-BB3878B8E577}" srcId="{366DEDAA-24E7-443D-BEA5-656EFFEE7266}" destId="{767071F6-3991-4E8A-A3E7-80DC49CAE478}" srcOrd="1" destOrd="0" parTransId="{07047B9C-787A-4536-8E22-F86961EC2DD8}" sibTransId="{33934C5D-2271-47E0-BD5E-79E74CA87936}"/>
    <dgm:cxn modelId="{912DB505-A49B-49D6-90CB-24076A162937}" type="presOf" srcId="{767071F6-3991-4E8A-A3E7-80DC49CAE478}" destId="{0080E53A-AD44-4561-96BC-7C0F2EA5ABAC}" srcOrd="0" destOrd="0" presId="urn:microsoft.com/office/officeart/2005/8/layout/chevron1"/>
    <dgm:cxn modelId="{90347E47-D5CB-45E5-A2E4-544B77DDF34A}" type="presOf" srcId="{0BE5B6EA-1DD8-42F9-9543-1422D614FCE1}" destId="{62EA1CE3-4683-4BAF-8600-445BE4C7014A}" srcOrd="0" destOrd="0" presId="urn:microsoft.com/office/officeart/2005/8/layout/chevron1"/>
    <dgm:cxn modelId="{B6A41256-F617-464C-9344-9B90EAB0637F}" srcId="{366DEDAA-24E7-443D-BEA5-656EFFEE7266}" destId="{6415C453-5D78-4FE8-B75D-7E160751FDE8}" srcOrd="4" destOrd="0" parTransId="{8B2A9134-8032-4633-8118-28241CE22C58}" sibTransId="{8F6FB427-D753-42B4-9A7B-9D972D7D6715}"/>
    <dgm:cxn modelId="{F99BAB9C-FB80-44F8-96D9-5A7C0BA209A0}" srcId="{366DEDAA-24E7-443D-BEA5-656EFFEE7266}" destId="{398A8CAF-9FEE-43BF-A8C9-2246F449BD1D}" srcOrd="0" destOrd="0" parTransId="{506EEAF8-CEA6-45E7-9AD0-6DB4EAD83E3C}" sibTransId="{DE5AB89F-9352-4753-91D0-A0AD7720C093}"/>
    <dgm:cxn modelId="{76304514-AD04-4969-B939-763E38ED7B00}" type="presOf" srcId="{A6D49435-3618-463D-98FC-AEBD2D843648}" destId="{27832671-7BEF-4927-872D-F9B49300A121}" srcOrd="0" destOrd="0" presId="urn:microsoft.com/office/officeart/2005/8/layout/chevron1"/>
    <dgm:cxn modelId="{4758508C-3964-475D-8CDF-BDAE954442AB}" type="presOf" srcId="{366DEDAA-24E7-443D-BEA5-656EFFEE7266}" destId="{79C427BC-D733-4CD1-833F-B7196D43CE91}" srcOrd="0" destOrd="0" presId="urn:microsoft.com/office/officeart/2005/8/layout/chevron1"/>
    <dgm:cxn modelId="{6D3B764A-2900-464A-98DC-B6E047A8F309}" type="presParOf" srcId="{79C427BC-D733-4CD1-833F-B7196D43CE91}" destId="{707DFA51-1BE8-4B96-A032-0767946BAEC6}" srcOrd="0" destOrd="0" presId="urn:microsoft.com/office/officeart/2005/8/layout/chevron1"/>
    <dgm:cxn modelId="{58A905BB-BC15-4EBB-8CEB-97746C2F9E5E}" type="presParOf" srcId="{79C427BC-D733-4CD1-833F-B7196D43CE91}" destId="{300D0010-FD28-4F02-A3C3-3A62CDF6E9AF}" srcOrd="1" destOrd="0" presId="urn:microsoft.com/office/officeart/2005/8/layout/chevron1"/>
    <dgm:cxn modelId="{B252BD16-446B-4650-9428-C87EBD9B0393}" type="presParOf" srcId="{79C427BC-D733-4CD1-833F-B7196D43CE91}" destId="{0080E53A-AD44-4561-96BC-7C0F2EA5ABAC}" srcOrd="2" destOrd="0" presId="urn:microsoft.com/office/officeart/2005/8/layout/chevron1"/>
    <dgm:cxn modelId="{31626D62-1ADF-4364-83E0-D0A26C8AFEAE}" type="presParOf" srcId="{79C427BC-D733-4CD1-833F-B7196D43CE91}" destId="{2E12F50E-43B3-401F-866F-E518FE8C231B}" srcOrd="3" destOrd="0" presId="urn:microsoft.com/office/officeart/2005/8/layout/chevron1"/>
    <dgm:cxn modelId="{3744FDD4-43D7-46C8-A0D5-049C3EB1594A}" type="presParOf" srcId="{79C427BC-D733-4CD1-833F-B7196D43CE91}" destId="{27832671-7BEF-4927-872D-F9B49300A121}" srcOrd="4" destOrd="0" presId="urn:microsoft.com/office/officeart/2005/8/layout/chevron1"/>
    <dgm:cxn modelId="{5AC5987C-C5B0-4594-9FDD-97923B6CE739}" type="presParOf" srcId="{79C427BC-D733-4CD1-833F-B7196D43CE91}" destId="{11B64A8C-2BD6-4056-93D5-5B61853A93AE}" srcOrd="5" destOrd="0" presId="urn:microsoft.com/office/officeart/2005/8/layout/chevron1"/>
    <dgm:cxn modelId="{37A02209-5329-432B-B93A-5B0B85174BF5}" type="presParOf" srcId="{79C427BC-D733-4CD1-833F-B7196D43CE91}" destId="{62EA1CE3-4683-4BAF-8600-445BE4C7014A}" srcOrd="6" destOrd="0" presId="urn:microsoft.com/office/officeart/2005/8/layout/chevron1"/>
    <dgm:cxn modelId="{EFB9467A-B020-42E5-BBE0-7A19CDB05DFD}" type="presParOf" srcId="{79C427BC-D733-4CD1-833F-B7196D43CE91}" destId="{EAE3A42A-A1BE-4B2A-88A2-43FA21CCF207}" srcOrd="7" destOrd="0" presId="urn:microsoft.com/office/officeart/2005/8/layout/chevron1"/>
    <dgm:cxn modelId="{1B4D574F-BA93-40B4-B56A-95CE0509E19B}" type="presParOf" srcId="{79C427BC-D733-4CD1-833F-B7196D43CE91}" destId="{00ACD069-3B66-4470-97E8-6DFF61630B9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F12ED-9D79-457A-9CF2-7F50AF041F4B}">
      <dsp:nvSpPr>
        <dsp:cNvPr id="0" name=""/>
        <dsp:cNvSpPr/>
      </dsp:nvSpPr>
      <dsp:spPr>
        <a:xfrm rot="5400000">
          <a:off x="502974" y="1331960"/>
          <a:ext cx="1086157" cy="87732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AE656BA8-09C5-498E-B9DE-DFDDBAB6894C}">
      <dsp:nvSpPr>
        <dsp:cNvPr id="0" name=""/>
        <dsp:cNvSpPr/>
      </dsp:nvSpPr>
      <dsp:spPr>
        <a:xfrm>
          <a:off x="4511" y="322777"/>
          <a:ext cx="2663962" cy="130916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+mn-lt"/>
            </a:rPr>
            <a:t>Проведение самодиагностики образовательных организаций</a:t>
          </a:r>
        </a:p>
      </dsp:txBody>
      <dsp:txXfrm>
        <a:off x="42855" y="361121"/>
        <a:ext cx="2587274" cy="1232476"/>
      </dsp:txXfrm>
    </dsp:sp>
    <dsp:sp modelId="{24BDC8D1-BBE6-4763-B555-CB6017DFB5CD}">
      <dsp:nvSpPr>
        <dsp:cNvPr id="0" name=""/>
        <dsp:cNvSpPr/>
      </dsp:nvSpPr>
      <dsp:spPr>
        <a:xfrm rot="5400000">
          <a:off x="682805" y="2242282"/>
          <a:ext cx="726495" cy="87732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D688EFEB-9509-4559-B4AF-E272B9B430EF}">
      <dsp:nvSpPr>
        <dsp:cNvPr id="0" name=""/>
        <dsp:cNvSpPr/>
      </dsp:nvSpPr>
      <dsp:spPr>
        <a:xfrm>
          <a:off x="4511" y="1778163"/>
          <a:ext cx="2663962" cy="58366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+mn-lt"/>
            </a:rPr>
            <a:t>Разработка методических рекомендаций</a:t>
          </a:r>
        </a:p>
      </dsp:txBody>
      <dsp:txXfrm>
        <a:off x="21606" y="1795258"/>
        <a:ext cx="2629772" cy="549475"/>
      </dsp:txXfrm>
    </dsp:sp>
    <dsp:sp modelId="{9CF95B04-FCDA-4A9B-BC57-4662DE011689}">
      <dsp:nvSpPr>
        <dsp:cNvPr id="0" name=""/>
        <dsp:cNvSpPr/>
      </dsp:nvSpPr>
      <dsp:spPr>
        <a:xfrm>
          <a:off x="1051523" y="2607531"/>
          <a:ext cx="3096463" cy="87732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AB86BEE0-5966-4D06-8BB7-684A8EE05C4F}">
      <dsp:nvSpPr>
        <dsp:cNvPr id="0" name=""/>
        <dsp:cNvSpPr/>
      </dsp:nvSpPr>
      <dsp:spPr>
        <a:xfrm>
          <a:off x="4511" y="2508049"/>
          <a:ext cx="2663962" cy="58488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+mn-lt"/>
            </a:rPr>
            <a:t>Апробация в пилотных школах</a:t>
          </a:r>
        </a:p>
      </dsp:txBody>
      <dsp:txXfrm>
        <a:off x="21642" y="2525180"/>
        <a:ext cx="2629700" cy="550620"/>
      </dsp:txXfrm>
    </dsp:sp>
    <dsp:sp modelId="{B83DB8E9-6FB0-463F-8122-95994430A6F7}">
      <dsp:nvSpPr>
        <dsp:cNvPr id="0" name=""/>
        <dsp:cNvSpPr/>
      </dsp:nvSpPr>
      <dsp:spPr>
        <a:xfrm rot="16200000">
          <a:off x="3790381" y="2241979"/>
          <a:ext cx="727099" cy="87732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959C3F46-FB6C-42CC-8A99-F8F4250C4869}">
      <dsp:nvSpPr>
        <dsp:cNvPr id="0" name=""/>
        <dsp:cNvSpPr/>
      </dsp:nvSpPr>
      <dsp:spPr>
        <a:xfrm>
          <a:off x="2997031" y="2508049"/>
          <a:ext cx="2894678" cy="58488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+mn-lt"/>
            </a:rPr>
            <a:t>Выявление и ликвидация дефицитов для реализации концепции</a:t>
          </a:r>
        </a:p>
      </dsp:txBody>
      <dsp:txXfrm>
        <a:off x="3014162" y="2525180"/>
        <a:ext cx="2860416" cy="550620"/>
      </dsp:txXfrm>
    </dsp:sp>
    <dsp:sp modelId="{F06C74C9-EADB-4D88-8088-A5D44AB4C654}">
      <dsp:nvSpPr>
        <dsp:cNvPr id="0" name=""/>
        <dsp:cNvSpPr/>
      </dsp:nvSpPr>
      <dsp:spPr>
        <a:xfrm rot="16200000">
          <a:off x="3647585" y="1368081"/>
          <a:ext cx="1012691" cy="87732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B5E90163-A847-4BEC-B81B-4FDC96A6E37F}">
      <dsp:nvSpPr>
        <dsp:cNvPr id="0" name=""/>
        <dsp:cNvSpPr/>
      </dsp:nvSpPr>
      <dsp:spPr>
        <a:xfrm>
          <a:off x="3009045" y="1776946"/>
          <a:ext cx="2870650" cy="58488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+mn-lt"/>
            </a:rPr>
            <a:t>Массовое внедрение концепции</a:t>
          </a:r>
          <a:endParaRPr lang="ru-RU" sz="1200" b="1" kern="1200" dirty="0">
            <a:solidFill>
              <a:schemeClr val="bg1"/>
            </a:solidFill>
            <a:latin typeface="+mn-lt"/>
          </a:endParaRPr>
        </a:p>
      </dsp:txBody>
      <dsp:txXfrm>
        <a:off x="3026176" y="1794077"/>
        <a:ext cx="2836388" cy="550620"/>
      </dsp:txXfrm>
    </dsp:sp>
    <dsp:sp modelId="{A1CCE4F9-3566-4B40-B16F-23A7DDD69EBB}">
      <dsp:nvSpPr>
        <dsp:cNvPr id="0" name=""/>
        <dsp:cNvSpPr/>
      </dsp:nvSpPr>
      <dsp:spPr>
        <a:xfrm rot="21275270">
          <a:off x="4153108" y="713985"/>
          <a:ext cx="3048779" cy="87732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FA9F819F-453A-4BFA-B77A-548360270841}">
      <dsp:nvSpPr>
        <dsp:cNvPr id="0" name=""/>
        <dsp:cNvSpPr/>
      </dsp:nvSpPr>
      <dsp:spPr>
        <a:xfrm>
          <a:off x="2990159" y="470723"/>
          <a:ext cx="2908423" cy="116000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+mn-lt"/>
            </a:rPr>
            <a:t>Обеспечение материально-технической базы образовательных организаций</a:t>
          </a:r>
        </a:p>
      </dsp:txBody>
      <dsp:txXfrm>
        <a:off x="3024134" y="504698"/>
        <a:ext cx="2840473" cy="1092052"/>
      </dsp:txXfrm>
    </dsp:sp>
    <dsp:sp modelId="{650312E6-F404-4854-9310-3B590B451199}">
      <dsp:nvSpPr>
        <dsp:cNvPr id="0" name=""/>
        <dsp:cNvSpPr/>
      </dsp:nvSpPr>
      <dsp:spPr>
        <a:xfrm>
          <a:off x="6220267" y="470723"/>
          <a:ext cx="2540961" cy="58488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+mn-lt"/>
            </a:rPr>
            <a:t>Внесение изменений в нормативно-правовые акты</a:t>
          </a:r>
        </a:p>
      </dsp:txBody>
      <dsp:txXfrm>
        <a:off x="6237398" y="487854"/>
        <a:ext cx="2506699" cy="550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DFA51-1BE8-4B96-A032-0767946BAEC6}">
      <dsp:nvSpPr>
        <dsp:cNvPr id="0" name=""/>
        <dsp:cNvSpPr/>
      </dsp:nvSpPr>
      <dsp:spPr>
        <a:xfrm>
          <a:off x="4429" y="393473"/>
          <a:ext cx="1791235" cy="1042880"/>
        </a:xfrm>
        <a:prstGeom prst="chevron">
          <a:avLst/>
        </a:prstGeom>
        <a:solidFill>
          <a:schemeClr val="lt1"/>
        </a:solidFill>
        <a:ln w="635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rgbClr val="31356E"/>
            </a:solidFill>
          </a:endParaRPr>
        </a:p>
      </dsp:txBody>
      <dsp:txXfrm>
        <a:off x="525869" y="393473"/>
        <a:ext cx="748355" cy="1042880"/>
      </dsp:txXfrm>
    </dsp:sp>
    <dsp:sp modelId="{0080E53A-AD44-4561-96BC-7C0F2EA5ABAC}">
      <dsp:nvSpPr>
        <dsp:cNvPr id="0" name=""/>
        <dsp:cNvSpPr/>
      </dsp:nvSpPr>
      <dsp:spPr>
        <a:xfrm>
          <a:off x="1657629" y="399563"/>
          <a:ext cx="1983987" cy="1030699"/>
        </a:xfrm>
        <a:prstGeom prst="chevron">
          <a:avLst/>
        </a:prstGeom>
        <a:solidFill>
          <a:schemeClr val="lt1"/>
        </a:solidFill>
        <a:ln w="635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31356E"/>
            </a:solidFill>
          </a:endParaRPr>
        </a:p>
      </dsp:txBody>
      <dsp:txXfrm>
        <a:off x="2172979" y="399563"/>
        <a:ext cx="953288" cy="1030699"/>
      </dsp:txXfrm>
    </dsp:sp>
    <dsp:sp modelId="{27832671-7BEF-4927-872D-F9B49300A121}">
      <dsp:nvSpPr>
        <dsp:cNvPr id="0" name=""/>
        <dsp:cNvSpPr/>
      </dsp:nvSpPr>
      <dsp:spPr>
        <a:xfrm>
          <a:off x="3503582" y="418960"/>
          <a:ext cx="1911684" cy="991906"/>
        </a:xfrm>
        <a:prstGeom prst="chevron">
          <a:avLst/>
        </a:prstGeom>
        <a:solidFill>
          <a:schemeClr val="lt1"/>
        </a:solidFill>
        <a:ln w="635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31356E"/>
            </a:solidFill>
          </a:endParaRPr>
        </a:p>
      </dsp:txBody>
      <dsp:txXfrm>
        <a:off x="3999535" y="418960"/>
        <a:ext cx="919778" cy="991906"/>
      </dsp:txXfrm>
    </dsp:sp>
    <dsp:sp modelId="{62EA1CE3-4683-4BAF-8600-445BE4C7014A}">
      <dsp:nvSpPr>
        <dsp:cNvPr id="0" name=""/>
        <dsp:cNvSpPr/>
      </dsp:nvSpPr>
      <dsp:spPr>
        <a:xfrm>
          <a:off x="5277232" y="418960"/>
          <a:ext cx="1791345" cy="9919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31356E"/>
            </a:solidFill>
          </a:endParaRPr>
        </a:p>
      </dsp:txBody>
      <dsp:txXfrm>
        <a:off x="5773185" y="418960"/>
        <a:ext cx="799439" cy="991906"/>
      </dsp:txXfrm>
    </dsp:sp>
    <dsp:sp modelId="{00ACD069-3B66-4470-97E8-6DFF61630B9B}">
      <dsp:nvSpPr>
        <dsp:cNvPr id="0" name=""/>
        <dsp:cNvSpPr/>
      </dsp:nvSpPr>
      <dsp:spPr>
        <a:xfrm>
          <a:off x="6930543" y="411053"/>
          <a:ext cx="1830768" cy="10077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31356E"/>
            </a:solidFill>
          </a:endParaRPr>
        </a:p>
      </dsp:txBody>
      <dsp:txXfrm>
        <a:off x="7434403" y="411053"/>
        <a:ext cx="823049" cy="1007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0.36683</cdr:x>
      <cdr:y>0.57508</cdr:y>
    </cdr:from>
    <cdr:to>
      <cdr:x>0.40726</cdr:x>
      <cdr:y>0.64777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3104742" y="3321879"/>
          <a:ext cx="342215" cy="41985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Б</a:t>
          </a:r>
        </a:p>
      </cdr:txBody>
    </cdr:sp>
  </cdr:relSizeAnchor>
  <cdr:relSizeAnchor xmlns:cdr="http://schemas.openxmlformats.org/drawingml/2006/chartDrawing">
    <cdr:from>
      <cdr:x>0.37947</cdr:x>
      <cdr:y>0.4773</cdr:y>
    </cdr:from>
    <cdr:to>
      <cdr:x>0.43505</cdr:x>
      <cdr:y>0.54393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3211751" y="2757036"/>
          <a:ext cx="470411" cy="38486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НБ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0.51701</cdr:x>
      <cdr:y>0.61434</cdr:y>
    </cdr:from>
    <cdr:to>
      <cdr:x>0.57258</cdr:x>
      <cdr:y>0.68097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4375816" y="3548620"/>
          <a:ext cx="470411" cy="38486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НБ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6080-90F5-4695-84B3-4ED7F4D6A361}" type="datetimeFigureOut">
              <a:rPr lang="ru-RU" smtClean="0"/>
              <a:t>27.08.2022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56F9A-EA00-4FF8-A8B1-92FC32D21B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86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6F9A-EA00-4FF8-A8B1-92FC32D21BD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60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08500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5167" tIns="47583" rIns="95167" bIns="47583"/>
          <a:lstStyle/>
          <a:p>
            <a:pPr defTabSz="1005439">
              <a:defRPr/>
            </a:pPr>
            <a:fld id="{D3358BEC-B7CF-4ECF-976F-11437C34BEAC}" type="slidenum">
              <a:rPr lang="ru-RU">
                <a:solidFill>
                  <a:prstClr val="black"/>
                </a:solidFill>
              </a:rPr>
              <a:pPr defTabSz="1005439"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27150" y="625475"/>
            <a:ext cx="4173538" cy="3130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5250" tIns="42624" rIns="85250" bIns="42624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7977" y="7926456"/>
            <a:ext cx="2958419" cy="417878"/>
          </a:xfrm>
          <a:prstGeom prst="rect">
            <a:avLst/>
          </a:prstGeom>
        </p:spPr>
        <p:txBody>
          <a:bodyPr lIns="85250" tIns="42624" rIns="85250" bIns="42624"/>
          <a:lstStyle/>
          <a:p>
            <a:fld id="{ED129804-ADA9-4F78-BC03-36D202AE10E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7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AE8F-216B-4B61-8472-0C4E91726F06}" type="datetime1">
              <a:rPr lang="ru-RU" smtClean="0"/>
              <a:t>27.08.2022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90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8199-1485-471E-BFF0-A86B147010C7}" type="datetime1">
              <a:rPr lang="ru-RU" smtClean="0"/>
              <a:t>27.08.2022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7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7F4D-4BBA-41B1-A5D8-B49C0CE70665}" type="datetime1">
              <a:rPr lang="ru-RU" smtClean="0"/>
              <a:t>27.08.2022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009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5128821" y="1053678"/>
            <a:ext cx="4027493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38188" y="6433920"/>
            <a:ext cx="267839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912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04220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33D0-26DB-442C-A40C-53760DB678EC}" type="datetime1">
              <a:rPr lang="ru-RU" smtClean="0"/>
              <a:t>27.08.2022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09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5F6-BAC2-47D8-80BC-CDC374ECA426}" type="datetime1">
              <a:rPr lang="ru-RU" smtClean="0"/>
              <a:t>27.08.2022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67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AEE-1079-4DB5-B61D-6AF844C34C18}" type="datetime1">
              <a:rPr lang="ru-RU" smtClean="0"/>
              <a:t>27.08.2022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95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2CA4-CC2B-4242-A63D-DDFF4C9A1FC9}" type="datetime1">
              <a:rPr lang="ru-RU" smtClean="0"/>
              <a:t>27.08.2022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52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FE1A-BDC3-46EA-815D-00ADA7EF6D3F}" type="datetime1">
              <a:rPr lang="ru-RU" smtClean="0"/>
              <a:t>27.08.2022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46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5747-0626-47C2-B3D8-0FF5F1BB793B}" type="datetime1">
              <a:rPr lang="ru-RU" smtClean="0"/>
              <a:t>27.08.2022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15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C4CE-1E13-4A26-BBB3-F0D8FCF0B543}" type="datetime1">
              <a:rPr lang="ru-RU" smtClean="0"/>
              <a:t>27.08.2022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27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22F4-DCAF-4F7B-A99E-43CA3DEEACBD}" type="datetime1">
              <a:rPr lang="ru-RU" smtClean="0"/>
              <a:t>27.08.2022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79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DF2F6-9677-498B-9143-EC7C1E23D3BC}" type="datetime1">
              <a:rPr lang="ru-RU" smtClean="0"/>
              <a:t>27.08.2022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C9B35-6DCA-4199-9157-0EEB16BAE8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6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ger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71480"/>
            <a:ext cx="1214446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00100" y="4500570"/>
            <a:ext cx="7643866" cy="1846659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Об основных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результатах  деятельности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образовательных организаций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 Кочковского района за 2016 год и задачах на 2017 год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8" name="Рисунок 7" descr="013.jpg"/>
          <p:cNvPicPr>
            <a:picLocks noChangeAspect="1"/>
          </p:cNvPicPr>
          <p:nvPr/>
        </p:nvPicPr>
        <p:blipFill>
          <a:blip r:embed="rId4" cstate="print"/>
          <a:srcRect b="2751"/>
          <a:stretch>
            <a:fillRect/>
          </a:stretch>
        </p:blipFill>
        <p:spPr>
          <a:xfrm>
            <a:off x="0" y="188640"/>
            <a:ext cx="9108281" cy="6669360"/>
          </a:xfrm>
          <a:prstGeom prst="rect">
            <a:avLst/>
          </a:prstGeom>
        </p:spPr>
      </p:pic>
      <p:pic>
        <p:nvPicPr>
          <p:cNvPr id="32770" name="Picture 2" descr="http://www.bankgorodov.ru/public/photos/coa/1126_b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667" y="188640"/>
            <a:ext cx="1329530" cy="1590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100392" y="5229200"/>
            <a:ext cx="104360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64421" y="1215410"/>
            <a:ext cx="6378496" cy="28623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«Слагаемые </a:t>
            </a:r>
            <a:r>
              <a:rPr lang="ru-RU" sz="3600" b="1" dirty="0">
                <a:solidFill>
                  <a:srgbClr val="C00000"/>
                </a:solidFill>
              </a:rPr>
              <a:t>успеха качества образования в условиях системных обновлений: контрольные точки, ключевые векторы </a:t>
            </a:r>
            <a:r>
              <a:rPr lang="ru-RU" sz="3600" b="1" dirty="0" smtClean="0">
                <a:solidFill>
                  <a:srgbClr val="C00000"/>
                </a:solidFill>
              </a:rPr>
              <a:t>развития»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CB6C-76F8-483C-AA30-A4B14B7A1359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81730" y="3806687"/>
            <a:ext cx="740466" cy="693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24147" y="4989656"/>
            <a:ext cx="499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Юстус Н.Н</a:t>
            </a:r>
            <a:r>
              <a:rPr lang="ru-RU" sz="2000" dirty="0" smtClean="0">
                <a:solidFill>
                  <a:srgbClr val="002060"/>
                </a:solidFill>
              </a:rPr>
              <a:t>., начальник управления образования и молодёжной политики администрации Кочковского района </a:t>
            </a:r>
            <a:r>
              <a:rPr lang="ru-RU" sz="2000" dirty="0">
                <a:solidFill>
                  <a:srgbClr val="002060"/>
                </a:solidFill>
              </a:rPr>
              <a:t>Н</a:t>
            </a:r>
            <a:r>
              <a:rPr lang="ru-RU" sz="2000" dirty="0" smtClean="0">
                <a:solidFill>
                  <a:srgbClr val="002060"/>
                </a:solidFill>
              </a:rPr>
              <a:t>овосибирской области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3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771" y="156405"/>
            <a:ext cx="7886700" cy="49957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1.1. Результаты оценки сформированности системы оценки качества подготовки обучающихся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10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547" y="688718"/>
            <a:ext cx="7543800" cy="246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6042" y="3156829"/>
            <a:ext cx="8239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1.2.</a:t>
            </a:r>
            <a:r>
              <a:rPr lang="ru-RU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Результаты оценки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сформированность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системы работы со ШНОР и ШНСУ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638" y="3848737"/>
            <a:ext cx="7573619" cy="258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5-конечная звезда 2"/>
          <p:cNvSpPr/>
          <p:nvPr/>
        </p:nvSpPr>
        <p:spPr>
          <a:xfrm>
            <a:off x="6592228" y="3896163"/>
            <a:ext cx="367990" cy="3679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6521602" y="1018473"/>
            <a:ext cx="367990" cy="3679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7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500" y="0"/>
            <a:ext cx="7574849" cy="64604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1.3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. Результаты оценки системы</a:t>
            </a:r>
            <a:r>
              <a:rPr lang="ru-RU" sz="18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выявления, поддержки и развития способностей и талантов</a:t>
            </a:r>
            <a:r>
              <a:rPr lang="ru-RU" sz="1400" dirty="0">
                <a:latin typeface="Verdana" pitchFamily="34" charset="0"/>
                <a:ea typeface="Verdana" pitchFamily="34" charset="0"/>
              </a:rPr>
              <a:t/>
            </a:r>
            <a:br>
              <a:rPr lang="ru-RU" sz="1400" dirty="0">
                <a:latin typeface="Verdana" pitchFamily="34" charset="0"/>
                <a:ea typeface="Verdana" pitchFamily="34" charset="0"/>
              </a:rPr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11</a:t>
            </a:fld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256" y="663492"/>
            <a:ext cx="6851777" cy="233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13012" y="2946992"/>
            <a:ext cx="8189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1.4. Результаты оценки сформированности системы</a:t>
            </a:r>
            <a:r>
              <a:rPr lang="ru-RU" b="1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по самоопределению и профессиональной ориентации </a:t>
            </a:r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501" y="3739865"/>
            <a:ext cx="6934866" cy="236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5-конечная звезда 7"/>
          <p:cNvSpPr/>
          <p:nvPr/>
        </p:nvSpPr>
        <p:spPr>
          <a:xfrm>
            <a:off x="5932448" y="1465205"/>
            <a:ext cx="367990" cy="3679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5988203" y="4739756"/>
            <a:ext cx="367990" cy="3679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4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176283"/>
            <a:ext cx="7886700" cy="589031"/>
          </a:xfrm>
        </p:spPr>
        <p:txBody>
          <a:bodyPr>
            <a:noAutofit/>
          </a:bodyPr>
          <a:lstStyle/>
          <a:p>
            <a:pPr lvl="1" algn="ctr" defTabSz="1008126" rtl="0">
              <a:lnSpc>
                <a:spcPct val="90000"/>
              </a:lnSpc>
              <a:spcBef>
                <a:spcPct val="0"/>
              </a:spcBef>
            </a:pPr>
            <a:r>
              <a:rPr lang="ru-RU" b="1" kern="12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+mn-cs"/>
              </a:rPr>
              <a:t>2.3. Результаты </a:t>
            </a: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+mn-cs"/>
              </a:rPr>
              <a:t>оценки </a:t>
            </a:r>
            <a:r>
              <a:rPr lang="ru-RU" b="1" kern="12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+mn-cs"/>
              </a:rPr>
              <a:t>сформированности </a:t>
            </a: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+mn-cs"/>
              </a:rPr>
              <a:t>системы организации воспитания обучающихся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484" y="709798"/>
            <a:ext cx="7572881" cy="258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34277" y="3440377"/>
            <a:ext cx="7841973" cy="475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defTabSz="1008126" rtl="0">
              <a:lnSpc>
                <a:spcPct val="90000"/>
              </a:lnSpc>
              <a:spcBef>
                <a:spcPct val="0"/>
              </a:spcBef>
            </a:pPr>
            <a:r>
              <a:rPr lang="ru-RU" sz="1600" b="1" kern="12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+mn-cs"/>
              </a:rPr>
              <a:t>2.4. Результаты оценки сформированности системы мониторинга качества дошкольного образования</a:t>
            </a:r>
            <a:endParaRPr lang="ru-RU" sz="1600" b="1" kern="12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57" y="3915454"/>
            <a:ext cx="8098792" cy="277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5-конечная звезда 6"/>
          <p:cNvSpPr/>
          <p:nvPr/>
        </p:nvSpPr>
        <p:spPr>
          <a:xfrm>
            <a:off x="6490009" y="1260087"/>
            <a:ext cx="367990" cy="3679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6450979" y="5258900"/>
            <a:ext cx="367990" cy="3679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4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6896" y="0"/>
            <a:ext cx="8070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2.1. Результаты оценки сформированности системы</a:t>
            </a:r>
            <a:r>
              <a:rPr lang="ru-RU" b="1" dirty="0"/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мониторинга эффективности руководителей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59" y="715610"/>
            <a:ext cx="7362248" cy="251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35496" y="3229305"/>
            <a:ext cx="7841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2.2. Результаты оценки сформированности системы</a:t>
            </a:r>
            <a:r>
              <a:rPr lang="ru-RU" b="1" dirty="0"/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обеспечения профессионального развития</a:t>
            </a:r>
            <a:endParaRPr lang="ru-RU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020" y="4015408"/>
            <a:ext cx="7302925" cy="249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5-конечная звезда 8"/>
          <p:cNvSpPr/>
          <p:nvPr/>
        </p:nvSpPr>
        <p:spPr>
          <a:xfrm>
            <a:off x="6200078" y="1416204"/>
            <a:ext cx="367990" cy="3679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6306014" y="4903067"/>
            <a:ext cx="367990" cy="3679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7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78933" y="123279"/>
            <a:ext cx="7518400" cy="701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рейтинге муниципальных районов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мониторинга систем общего образования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493646" y="-620620"/>
            <a:ext cx="100127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9150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Частные рейтинги по направлениям блока «Результативность» системы общего образования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9150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947898" y="2516444"/>
            <a:ext cx="2124542" cy="1811866"/>
            <a:chOff x="0" y="0"/>
            <a:chExt cx="760818" cy="743591"/>
          </a:xfrm>
        </p:grpSpPr>
        <p:sp>
          <p:nvSpPr>
            <p:cNvPr id="13" name="Овал 12"/>
            <p:cNvSpPr/>
            <p:nvPr/>
          </p:nvSpPr>
          <p:spPr>
            <a:xfrm>
              <a:off x="0" y="0"/>
              <a:ext cx="760818" cy="74359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111419" y="108896"/>
              <a:ext cx="537980" cy="525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Эффективность систем общего образования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14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75" y="995757"/>
            <a:ext cx="3408755" cy="50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9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8661"/>
            <a:ext cx="7886700" cy="53671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Результаты участия в конкурсах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 2021-2022 учебном году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046373"/>
              </p:ext>
            </p:extLst>
          </p:nvPr>
        </p:nvGraphicFramePr>
        <p:xfrm>
          <a:off x="455343" y="1033670"/>
          <a:ext cx="8267733" cy="495863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284524"/>
                <a:gridCol w="2497712"/>
                <a:gridCol w="1485497"/>
              </a:tblGrid>
              <a:tr h="49189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Региональный уровень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30" marR="4313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83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XII</a:t>
                      </a:r>
                      <a:r>
                        <a:rPr lang="ru-RU" sz="1600" b="0" dirty="0">
                          <a:effectLst/>
                        </a:rPr>
                        <a:t> открытая региональная НПК обучающихся общеобразовательных организаций и студентов средних профессиональных учебных заведений Новосибирской области </a:t>
                      </a:r>
                      <a:r>
                        <a:rPr lang="ru-RU" sz="1600" dirty="0">
                          <a:effectLst/>
                        </a:rPr>
                        <a:t>«Шаг в науку»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(Секция «История и краеведение»)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30" marR="431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Бородина </a:t>
                      </a:r>
                      <a:r>
                        <a:rPr lang="ru-RU" sz="1600" b="1" dirty="0" smtClean="0">
                          <a:effectLst/>
                        </a:rPr>
                        <a:t>Марина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2 место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30" marR="431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Оськина А.А.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30" marR="43130" marT="0" marB="0"/>
                </a:tc>
              </a:tr>
              <a:tr h="11936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XII</a:t>
                      </a:r>
                      <a:r>
                        <a:rPr lang="ru-RU" sz="1600" b="0" dirty="0">
                          <a:effectLst/>
                        </a:rPr>
                        <a:t> открытая региональная НПК обучающихся общеобразовательных организаций и студентов средних профессиональных учебных заведений Новосибирской области</a:t>
                      </a:r>
                      <a:r>
                        <a:rPr lang="ru-RU" sz="1600" dirty="0">
                          <a:effectLst/>
                        </a:rPr>
                        <a:t> «Шаг в науку»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(Секция «Агрономия»)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30" marR="431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Ерёмкин </a:t>
                      </a:r>
                      <a:r>
                        <a:rPr lang="ru-RU" sz="1600" b="1" dirty="0" smtClean="0">
                          <a:effectLst/>
                        </a:rPr>
                        <a:t>Платон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1 место </a:t>
                      </a:r>
                      <a:endParaRPr lang="ru-RU" sz="1800" b="1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Черезова Дарья</a:t>
                      </a:r>
                      <a:endParaRPr lang="ru-RU" sz="1800" b="1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3 место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30" marR="431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Макалева Н.Н.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30" marR="43130" marT="0" marB="0"/>
                </a:tc>
              </a:tr>
              <a:tr h="1235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XII</a:t>
                      </a:r>
                      <a:r>
                        <a:rPr lang="ru-RU" sz="1600" b="0" dirty="0">
                          <a:effectLst/>
                        </a:rPr>
                        <a:t> открытая региональная НПК обучающихся общеобразовательных организаций и студентов средних профессиональных учебных заведений Новосибирской области </a:t>
                      </a:r>
                      <a:r>
                        <a:rPr lang="ru-RU" sz="1600" dirty="0">
                          <a:effectLst/>
                        </a:rPr>
                        <a:t>«Шаг в науку»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(Секция «Биохимия и физиология человека»)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30" marR="431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Фролова </a:t>
                      </a:r>
                      <a:r>
                        <a:rPr lang="ru-RU" sz="1600" b="1" dirty="0" smtClean="0">
                          <a:effectLst/>
                        </a:rPr>
                        <a:t>Антонина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3 место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30" marR="431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Макалева Н.Н.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30" marR="43130" marT="0" marB="0"/>
                </a:tc>
              </a:tr>
              <a:tr h="502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Региональный трек Всероссийского конкурса научно-технологических проектов </a:t>
                      </a:r>
                      <a:r>
                        <a:rPr lang="ru-RU" sz="1600" dirty="0">
                          <a:effectLst/>
                        </a:rPr>
                        <a:t>«Большие вызовы»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30" marR="431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Ерёмкин </a:t>
                      </a:r>
                      <a:r>
                        <a:rPr lang="ru-RU" sz="1600" b="1" dirty="0" smtClean="0">
                          <a:effectLst/>
                        </a:rPr>
                        <a:t>Платон -победитель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30" marR="431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Макалева </a:t>
                      </a:r>
                      <a:r>
                        <a:rPr lang="ru-RU" sz="1600" dirty="0" smtClean="0">
                          <a:effectLst/>
                        </a:rPr>
                        <a:t>Н.Н.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30" marR="43130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15</a:t>
            </a:fld>
            <a:endParaRPr lang="ru-RU" dirty="0"/>
          </a:p>
        </p:txBody>
      </p:sp>
      <p:pic>
        <p:nvPicPr>
          <p:cNvPr id="5" name="Picture 2" descr="http://www.bankgorodov.ru/public/photos/coa/1126_b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580" y="79368"/>
            <a:ext cx="709526" cy="848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6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8661"/>
            <a:ext cx="7886700" cy="53671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Результаты участия в конкурсах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 2021-2022 учебном году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746714"/>
              </p:ext>
            </p:extLst>
          </p:nvPr>
        </p:nvGraphicFramePr>
        <p:xfrm>
          <a:off x="455343" y="1033670"/>
          <a:ext cx="8267733" cy="482161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284524"/>
                <a:gridCol w="2497712"/>
                <a:gridCol w="1485497"/>
              </a:tblGrid>
              <a:tr h="49189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Региональный уровень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30" marR="4313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8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Областной тур Всероссийского конкурса для обучающихся сельских ОО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АГРО-НТИ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Направление «АГРО-МЕТЕО»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Суханова Анастасия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Марфутенко Светлана Васильевна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3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Областной тур Всероссийского конкурса для обучающихся сельских ОО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АГРО-НТИ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Направление «АГРО-МЕТЕО»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Самохвал Дмитрий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дипломант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Суханова Анастасия</a:t>
                      </a:r>
                      <a:endParaRPr lang="ru-RU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участник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Марфутенко Светлана Васильевна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5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Областной тур Всероссийского конкурса для обучающихся сельских ОО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АГРО-НТИ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Направление «АГРО-РОБОТЫ»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Синицин Дмитрий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Рифлинг Александр Александрович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2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Областной тур Всероссийского конкурса для обучающихся сельских ОО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АГРО-НТИ</a:t>
                      </a:r>
                      <a:endParaRPr lang="ru-RU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Направление «АГРО-БИО»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130" marR="431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Бородина Марина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130" marR="431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Марфутенко Светлана Васильевна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130" marR="43130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16</a:t>
            </a:fld>
            <a:endParaRPr lang="ru-RU" dirty="0"/>
          </a:p>
        </p:txBody>
      </p:sp>
      <p:pic>
        <p:nvPicPr>
          <p:cNvPr id="5" name="Picture 2" descr="http://www.bankgorodov.ru/public/photos/coa/1126_b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580" y="79368"/>
            <a:ext cx="709526" cy="848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17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0" y="1068182"/>
            <a:ext cx="8207297" cy="476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393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18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7" y="624467"/>
            <a:ext cx="8497228" cy="529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201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19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2" y="512956"/>
            <a:ext cx="8497229" cy="55991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Овал 4"/>
          <p:cNvSpPr/>
          <p:nvPr/>
        </p:nvSpPr>
        <p:spPr>
          <a:xfrm>
            <a:off x="7460166" y="5687122"/>
            <a:ext cx="111512" cy="1338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04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8876161" y="6532323"/>
            <a:ext cx="267839" cy="351208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9"/>
          <a:stretch/>
        </p:blipFill>
        <p:spPr>
          <a:xfrm>
            <a:off x="5464098" y="235504"/>
            <a:ext cx="3517884" cy="32650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0738" y="298353"/>
            <a:ext cx="50225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«Без современного качественного доступного образования, причем во всех регионах страны, невозможно добиться ничего в сфере развития. Должен, безусловно, соблюдаться базовый принцип системы российского образования — это справедливость, то есть доступность качественного образования для каждого ребенка в соответствии с его интересами и способностями, причем независимо от того, где он живет — в городе или деревне, в Москве или любом другом регионе страны, независимо от того, где учится — в государственной школе или частной, и, конечно, независимо от социального статуса и доходов родителей»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09982" y="4725144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Выступление Владимира Путина,</a:t>
            </a: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25.08.2021г.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>на заседании </a:t>
            </a:r>
            <a:r>
              <a:rPr lang="ru-RU" dirty="0" smtClean="0"/>
              <a:t>президиума </a:t>
            </a:r>
            <a:r>
              <a:rPr lang="ru-RU" dirty="0"/>
              <a:t>Госсовета, </a:t>
            </a:r>
            <a:r>
              <a:rPr lang="ru-RU" dirty="0" smtClean="0"/>
              <a:t>посвящённому </a:t>
            </a:r>
            <a:r>
              <a:rPr lang="ru-RU" dirty="0"/>
              <a:t>улучшению качества </a:t>
            </a:r>
            <a:r>
              <a:rPr lang="ru-RU" dirty="0" smtClean="0"/>
              <a:t>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1893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20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8" y="925551"/>
            <a:ext cx="8653346" cy="459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015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21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5" y="869795"/>
            <a:ext cx="8317966" cy="467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71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632" y="97497"/>
            <a:ext cx="6378437" cy="3206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Целевое обучение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22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035923"/>
              </p:ext>
            </p:extLst>
          </p:nvPr>
        </p:nvGraphicFramePr>
        <p:xfrm>
          <a:off x="252664" y="547391"/>
          <a:ext cx="8434135" cy="617845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050761"/>
                <a:gridCol w="437406"/>
                <a:gridCol w="578506"/>
                <a:gridCol w="493847"/>
                <a:gridCol w="592616"/>
                <a:gridCol w="499545"/>
                <a:gridCol w="3781454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ФИО студента, муниципалитет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Год выпуска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образовательной программы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0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2023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2024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2025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2026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2027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Алимова Мария Дмитриевна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Быструха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44.03.01 Педагогическое образование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Иностранный (английский) язык</a:t>
                      </a:r>
                      <a:br>
                        <a:rPr lang="ru-RU" sz="1200" b="1" dirty="0">
                          <a:effectLst/>
                        </a:rPr>
                      </a:b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</a:tr>
              <a:tr h="798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Бурматова Юлия Сергеевна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Решеты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44.03.05 Педагогическое образование (с двумя профилями подготовки)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История и Обществознание</a:t>
                      </a:r>
                      <a:br>
                        <a:rPr lang="ru-RU" sz="1200" b="1" dirty="0">
                          <a:effectLst/>
                        </a:rPr>
                      </a:b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</a:tr>
              <a:tr h="675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Гоенко Мария Васильевна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Кочки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44.03.02 Психолого-педагогическое образование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Психология образования</a:t>
                      </a:r>
                      <a:br>
                        <a:rPr lang="ru-RU" sz="1200" b="1" dirty="0">
                          <a:effectLst/>
                        </a:rPr>
                      </a:b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</a:tr>
              <a:tr h="903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Земзюлина Анастасия Андреевна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Кочки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44.03.01 Педагогическое образование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Математическое образование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</a:tr>
              <a:tr h="776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Педенко Ирина Владимировна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Букреево Плесо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44.03.01 Педагогическое образование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Математическое образование</a:t>
                      </a:r>
                      <a:br>
                        <a:rPr lang="ru-RU" sz="1200" b="1" dirty="0">
                          <a:effectLst/>
                        </a:rPr>
                      </a:b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</a:tr>
              <a:tr h="669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Прилепко Валерия Алексеевна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Кочки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44.03.01 Педагогическое образование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Декоративно-прикладное искусство</a:t>
                      </a:r>
                      <a:br>
                        <a:rPr lang="ru-RU" sz="1200" b="1" dirty="0">
                          <a:effectLst/>
                        </a:rPr>
                      </a:b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</a:tr>
              <a:tr h="992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Пронина Полина Юрьевна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Жуланка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44.04.01 Педагогическое образование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Языковое и литературное образование</a:t>
                      </a:r>
                      <a:br>
                        <a:rPr lang="ru-RU" sz="1200" b="1" dirty="0">
                          <a:effectLst/>
                        </a:rPr>
                      </a:b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45" marR="3645" marT="3645" marB="3645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1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83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Формирование детских общественных объединений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051" y="1326996"/>
            <a:ext cx="8567531" cy="498435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2021-2022 год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РДШ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(Кочковская, Новорешетовская, Черновская, Решетовская) -33 %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Юнармия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(Новоцелинная, Красносибирская, Кочковская) – 25%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(все школы) -100 %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Добровольчество и волонтерство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Кочковская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Красносибирская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укреевская)- 25 %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23</a:t>
            </a:fld>
            <a:endParaRPr lang="ru-RU" dirty="0"/>
          </a:p>
        </p:txBody>
      </p:sp>
      <p:pic>
        <p:nvPicPr>
          <p:cNvPr id="5" name="Picture 2" descr="http://www.bankgorodov.ru/public/photos/coa/1126_b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580" y="79368"/>
            <a:ext cx="709526" cy="848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1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15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Торжественное 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посвящение курсантов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ВПК «Витязь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» в юнармейцы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24</a:t>
            </a:fld>
            <a:endParaRPr lang="ru-RU" dirty="0"/>
          </a:p>
        </p:txBody>
      </p:sp>
      <p:pic>
        <p:nvPicPr>
          <p:cNvPr id="4100" name="Picture 4" descr="Открыть оригинально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71" y="3355194"/>
            <a:ext cx="5096107" cy="33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Открыть оригинально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76" y="1332487"/>
            <a:ext cx="4754679" cy="31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60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8200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Учебные сборы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25</a:t>
            </a:fld>
            <a:endParaRPr lang="ru-RU" dirty="0"/>
          </a:p>
        </p:txBody>
      </p:sp>
      <p:pic>
        <p:nvPicPr>
          <p:cNvPr id="3074" name="Picture 2" descr="Открыть оригинально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071" y="799358"/>
            <a:ext cx="5183205" cy="34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ткрыть оригинально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02" y="3065810"/>
            <a:ext cx="4626086" cy="307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Открыть оригинально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0" y="3367667"/>
            <a:ext cx="5036633" cy="335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784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26</a:t>
            </a:fld>
            <a:endParaRPr lang="ru-RU" dirty="0"/>
          </a:p>
        </p:txBody>
      </p:sp>
      <p:pic>
        <p:nvPicPr>
          <p:cNvPr id="6146" name="Picture 2" descr="http://kochki.nso.ru/sites/kochki.nso.ru/wodby_files/files/styles/news_list_item/public/news/2022/01/img-20220125-wa0003.jpg?itok=FT3V216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54" y="427180"/>
            <a:ext cx="4271459" cy="35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ochki.nso.ru/sites/kochki.nso.ru/wodby_files/files/styles/image_without_gallery/public/news/2021/12/dsc_0108.jpg?itok=ez0oK32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144463"/>
            <a:ext cx="4181703" cy="317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sun9-28.userapi.com/impg/25YpkGPGmhsTCSweHuQXKcpsVuHcPF-Xy8-B6g/3Fm9XBHTEvQ.jpg?size=1040x780&amp;quality=96&amp;sign=443df7e15d3d37371014332fb27142d0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sun9-28.userapi.com/impg/25YpkGPGmhsTCSweHuQXKcpsVuHcPF-Xy8-B6g/3Fm9XBHTEvQ.jpg?size=1040x780&amp;quality=96&amp;sign=443df7e15d3d37371014332fb27142d0&amp;type=alb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sun9-28.userapi.com/impg/25YpkGPGmhsTCSweHuQXKcpsVuHcPF-Xy8-B6g/3Fm9XBHTEvQ.jpg?size=1040x780&amp;quality=96&amp;sign=443df7e15d3d37371014332fb27142d0&amp;type=alb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E:\к конференции\3Fm9XBHTEv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3" y="3033633"/>
            <a:ext cx="4365701" cy="32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к конференции\xj4KjpE1I-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31" y="3410822"/>
            <a:ext cx="3862782" cy="28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629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27</a:t>
            </a:fld>
            <a:endParaRPr lang="ru-RU" dirty="0"/>
          </a:p>
        </p:txBody>
      </p:sp>
      <p:sp>
        <p:nvSpPr>
          <p:cNvPr id="5" name="AutoShape 2" descr="https://sun9-11.userapi.com/impg/jLsuyj_LpgvjxrYP0J14i1vpIbxqQZPuzWnFsQ/Gg-4zkHdBhs.jpg?size=487x1080&amp;quality=96&amp;sign=b11c9190a22eee04cbe5b9d87c5cc445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E:\к конференции\Gg-4zkHdB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8" y="245327"/>
            <a:ext cx="3378820" cy="638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к конференции\emLfAkAYLf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327" y="245327"/>
            <a:ext cx="3300762" cy="652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360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28</a:t>
            </a:fld>
            <a:endParaRPr lang="ru-RU" dirty="0"/>
          </a:p>
        </p:txBody>
      </p:sp>
      <p:pic>
        <p:nvPicPr>
          <p:cNvPr id="3074" name="Picture 2" descr="E:\к конференции\YebPBFFej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2" y="178419"/>
            <a:ext cx="4861932" cy="364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к конференции\p050q9eyL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229" y="2631687"/>
            <a:ext cx="5136993" cy="385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к конференции\CE0GJZYFA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66" y="178419"/>
            <a:ext cx="3882851" cy="26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к конференции\7058qFp_xlE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2" y="3824868"/>
            <a:ext cx="4360987" cy="280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03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313" y="245327"/>
            <a:ext cx="7886700" cy="825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Профилактические рейды сотрудников  ГИБДД и ЮИДД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29</a:t>
            </a:fld>
            <a:endParaRPr lang="ru-RU" dirty="0"/>
          </a:p>
        </p:txBody>
      </p:sp>
      <p:pic>
        <p:nvPicPr>
          <p:cNvPr id="5122" name="Picture 2" descr="http://kochki.nso.ru/sites/kochki.nso.ru/wodby_files/files/styles/news_list_item/public/news/2022/05/img-20220504-wa0007.jpg?itok=b4cXE_1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3" y="1060797"/>
            <a:ext cx="4487946" cy="341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ochki.nso.ru/sites/kochki.nso.ru/wodby_files/files/styles/image_without_gallery/public/news/2022/03/dsc_1604.jpg?itok=7L2JPOx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16" y="870294"/>
            <a:ext cx="4293762" cy="326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ochki.nso.ru/sites/kochki.nso.ru/wodby_files/files/styles/news_list_item/public/news/2022/03/kochki_1-1.jpg?itok=JArX4rY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25" y="3914771"/>
            <a:ext cx="4420751" cy="335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46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89"/>
          <p:cNvSpPr/>
          <p:nvPr/>
        </p:nvSpPr>
        <p:spPr>
          <a:xfrm>
            <a:off x="2339421" y="44625"/>
            <a:ext cx="5079869" cy="364791"/>
          </a:xfrm>
          <a:prstGeom prst="rect">
            <a:avLst/>
          </a:prstGeom>
        </p:spPr>
        <p:txBody>
          <a:bodyPr vert="horz" lIns="98694" tIns="49348" rIns="98694" bIns="49348" rtlCol="0" anchor="t" anchorCtr="0">
            <a:noAutofit/>
          </a:bodyPr>
          <a:lstStyle/>
          <a:p>
            <a:pPr defTabSz="986855" hangingPunct="1">
              <a:spcBef>
                <a:spcPct val="0"/>
              </a:spcBef>
              <a:defRPr/>
            </a:pPr>
            <a:r>
              <a:rPr lang="ru-RU" sz="2400" b="1" kern="1200" dirty="0">
                <a:solidFill>
                  <a:srgbClr val="1F37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Идеальная Российская школа?</a:t>
            </a: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40450" r="84599" b="51958"/>
          <a:stretch>
            <a:fillRect/>
          </a:stretch>
        </p:blipFill>
        <p:spPr bwMode="auto">
          <a:xfrm rot="10800000" flipH="1">
            <a:off x="3584794" y="3356992"/>
            <a:ext cx="339134" cy="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8" name="Прямая со стрелкой 37"/>
          <p:cNvCxnSpPr/>
          <p:nvPr/>
        </p:nvCxnSpPr>
        <p:spPr>
          <a:xfrm>
            <a:off x="3923928" y="3501008"/>
            <a:ext cx="1250238" cy="2030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47"/>
          <p:cNvGrpSpPr>
            <a:grpSpLocks/>
          </p:cNvGrpSpPr>
          <p:nvPr/>
        </p:nvGrpSpPr>
        <p:grpSpPr bwMode="auto">
          <a:xfrm>
            <a:off x="214361" y="512957"/>
            <a:ext cx="3382873" cy="5852672"/>
            <a:chOff x="425415" y="1921817"/>
            <a:chExt cx="2625573" cy="850643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611188" y="1921817"/>
              <a:ext cx="2439800" cy="850643"/>
            </a:xfrm>
            <a:prstGeom prst="roundRect">
              <a:avLst>
                <a:gd name="adj" fmla="val 7336"/>
              </a:avLst>
            </a:prstGeom>
            <a:gradFill flip="none" rotWithShape="1">
              <a:gsLst>
                <a:gs pos="0">
                  <a:srgbClr val="339EF5">
                    <a:alpha val="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6350">
              <a:solidFill>
                <a:srgbClr val="3682F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ru-RU" sz="900" kern="1200" dirty="0">
                <a:solidFill>
                  <a:prstClr val="black"/>
                </a:solidFill>
                <a:latin typeface="Montserrat SemiBold" panose="020B0604020202020204" charset="-52"/>
              </a:endParaRPr>
            </a:p>
          </p:txBody>
        </p:sp>
        <p:sp>
          <p:nvSpPr>
            <p:cNvPr id="62" name="TextBox 49"/>
            <p:cNvSpPr txBox="1">
              <a:spLocks noChangeArrowheads="1"/>
            </p:cNvSpPr>
            <p:nvPr/>
          </p:nvSpPr>
          <p:spPr bwMode="auto">
            <a:xfrm rot="16200000">
              <a:off x="210522" y="2276289"/>
              <a:ext cx="549223" cy="11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200"/>
                </a:lnSpc>
                <a:spcBef>
                  <a:spcPts val="900"/>
                </a:spcBef>
                <a:buFontTx/>
                <a:buNone/>
              </a:pPr>
              <a:r>
                <a:rPr lang="ru-RU" altLang="ru-RU" sz="2000" b="1" kern="1200" spc="300" dirty="0">
                  <a:solidFill>
                    <a:srgbClr val="FF0000"/>
                  </a:solidFill>
                  <a:latin typeface="Montserrat SemiBold" charset="-52"/>
                  <a:ea typeface="Roboto"/>
                  <a:cs typeface="Roboto"/>
                </a:rPr>
                <a:t>Проблемы</a:t>
              </a:r>
              <a:r>
                <a:rPr lang="ru-RU" altLang="ru-RU" sz="2000" b="1" kern="1200" dirty="0">
                  <a:solidFill>
                    <a:srgbClr val="FF0000"/>
                  </a:solidFill>
                  <a:latin typeface="Montserrat SemiBold" charset="-52"/>
                  <a:ea typeface="Roboto"/>
                  <a:cs typeface="Roboto"/>
                </a:rPr>
                <a:t>*</a:t>
              </a:r>
              <a:endParaRPr lang="en-US" altLang="ru-RU" sz="2000" b="1" kern="1200" dirty="0">
                <a:solidFill>
                  <a:srgbClr val="FF0000"/>
                </a:solidFill>
                <a:latin typeface="Montserrat SemiBold" charset="-52"/>
                <a:ea typeface="Roboto"/>
                <a:cs typeface="Roboto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569128" y="1885088"/>
            <a:ext cx="23941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1">
              <a:lnSpc>
                <a:spcPts val="1200"/>
              </a:lnSpc>
              <a:spcBef>
                <a:spcPts val="900"/>
              </a:spcBef>
            </a:pPr>
            <a:r>
              <a:rPr lang="ru-RU" altLang="ru-RU" sz="1400" b="1" kern="1200" dirty="0">
                <a:solidFill>
                  <a:srgbClr val="1F37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Войти</a:t>
            </a:r>
            <a:r>
              <a:rPr lang="ru-RU" altLang="ru-RU" sz="1600" b="1" kern="1200" dirty="0">
                <a:solidFill>
                  <a:srgbClr val="1F37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в 10-ку лучших</a:t>
            </a:r>
            <a:r>
              <a:rPr lang="ru-RU" altLang="ru-RU" b="1" kern="1200" dirty="0">
                <a:solidFill>
                  <a:srgbClr val="1F37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75" name="Группа 47"/>
          <p:cNvGrpSpPr>
            <a:grpSpLocks/>
          </p:cNvGrpSpPr>
          <p:nvPr/>
        </p:nvGrpSpPr>
        <p:grpSpPr bwMode="auto">
          <a:xfrm>
            <a:off x="5863297" y="714872"/>
            <a:ext cx="3191493" cy="5688631"/>
            <a:chOff x="611188" y="1921817"/>
            <a:chExt cx="2533967" cy="850643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611188" y="1921817"/>
              <a:ext cx="2533967" cy="850643"/>
            </a:xfrm>
            <a:prstGeom prst="roundRect">
              <a:avLst>
                <a:gd name="adj" fmla="val 733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ru-RU" sz="900" kern="1200" dirty="0">
                <a:solidFill>
                  <a:prstClr val="black"/>
                </a:solidFill>
                <a:latin typeface="Montserrat SemiBold" panose="020B0604020202020204" charset="-52"/>
              </a:endParaRPr>
            </a:p>
          </p:txBody>
        </p:sp>
        <p:sp>
          <p:nvSpPr>
            <p:cNvPr id="77" name="TextBox 49"/>
            <p:cNvSpPr txBox="1">
              <a:spLocks noChangeArrowheads="1"/>
            </p:cNvSpPr>
            <p:nvPr/>
          </p:nvSpPr>
          <p:spPr bwMode="auto">
            <a:xfrm>
              <a:off x="772570" y="1945873"/>
              <a:ext cx="2288102" cy="46023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200"/>
                </a:lnSpc>
                <a:spcBef>
                  <a:spcPts val="900"/>
                </a:spcBef>
                <a:buFontTx/>
                <a:buNone/>
              </a:pPr>
              <a:r>
                <a:rPr lang="ru-RU" altLang="ru-RU" sz="1800" b="1" kern="1200" dirty="0">
                  <a:solidFill>
                    <a:prstClr val="black"/>
                  </a:solidFill>
                  <a:latin typeface="Montserrat SemiBold" charset="-52"/>
                  <a:ea typeface="Roboto"/>
                  <a:cs typeface="Roboto"/>
                </a:rPr>
                <a:t>Ключевые направления</a:t>
              </a:r>
            </a:p>
          </p:txBody>
        </p:sp>
      </p:grpSp>
      <p:sp>
        <p:nvSpPr>
          <p:cNvPr id="78" name="TextBox 30"/>
          <p:cNvSpPr txBox="1">
            <a:spLocks noChangeArrowheads="1"/>
          </p:cNvSpPr>
          <p:nvPr/>
        </p:nvSpPr>
        <p:spPr bwMode="auto">
          <a:xfrm>
            <a:off x="6806842" y="1398451"/>
            <a:ext cx="151804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ЗНАНИЕ</a:t>
            </a:r>
          </a:p>
        </p:txBody>
      </p:sp>
      <p:pic>
        <p:nvPicPr>
          <p:cNvPr id="79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6053509" y="1263784"/>
            <a:ext cx="613146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6053509" y="1927289"/>
            <a:ext cx="613146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6070882" y="2534436"/>
            <a:ext cx="613146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6077104" y="3182508"/>
            <a:ext cx="613146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6053509" y="3839083"/>
            <a:ext cx="613146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30"/>
          <p:cNvSpPr txBox="1">
            <a:spLocks noChangeArrowheads="1"/>
          </p:cNvSpPr>
          <p:nvPr/>
        </p:nvSpPr>
        <p:spPr bwMode="auto">
          <a:xfrm>
            <a:off x="6786163" y="2089827"/>
            <a:ext cx="151804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ЗДОРОВЬЕ</a:t>
            </a:r>
          </a:p>
        </p:txBody>
      </p:sp>
      <p:sp>
        <p:nvSpPr>
          <p:cNvPr id="97" name="TextBox 30"/>
          <p:cNvSpPr txBox="1">
            <a:spLocks noChangeArrowheads="1"/>
          </p:cNvSpPr>
          <p:nvPr/>
        </p:nvSpPr>
        <p:spPr bwMode="auto">
          <a:xfrm>
            <a:off x="6786163" y="2681522"/>
            <a:ext cx="151804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ТВОРЧЕСТВО</a:t>
            </a:r>
          </a:p>
        </p:txBody>
      </p:sp>
      <p:sp>
        <p:nvSpPr>
          <p:cNvPr id="98" name="TextBox 30"/>
          <p:cNvSpPr txBox="1">
            <a:spLocks noChangeArrowheads="1"/>
          </p:cNvSpPr>
          <p:nvPr/>
        </p:nvSpPr>
        <p:spPr bwMode="auto">
          <a:xfrm>
            <a:off x="6708363" y="3376232"/>
            <a:ext cx="151804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ВОСПИТАНИЕ</a:t>
            </a:r>
          </a:p>
        </p:txBody>
      </p:sp>
      <p:sp>
        <p:nvSpPr>
          <p:cNvPr id="99" name="TextBox 30"/>
          <p:cNvSpPr txBox="1">
            <a:spLocks noChangeArrowheads="1"/>
          </p:cNvSpPr>
          <p:nvPr/>
        </p:nvSpPr>
        <p:spPr bwMode="auto">
          <a:xfrm>
            <a:off x="6690250" y="3989987"/>
            <a:ext cx="21324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ПРОФОРИЕНТАЦИЯ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2" t="42899" r="54890" b="42609"/>
          <a:stretch>
            <a:fillRect/>
          </a:stretch>
        </p:blipFill>
        <p:spPr bwMode="auto">
          <a:xfrm rot="10800000" flipH="1">
            <a:off x="5174166" y="2468627"/>
            <a:ext cx="640850" cy="21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Прямоугольник 107"/>
          <p:cNvSpPr/>
          <p:nvPr/>
        </p:nvSpPr>
        <p:spPr>
          <a:xfrm>
            <a:off x="251520" y="6309320"/>
            <a:ext cx="8689673" cy="400112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ctr" hangingPunct="1">
              <a:defRPr/>
            </a:pPr>
            <a:r>
              <a:rPr lang="ru-RU" sz="2000" b="1" kern="1200" dirty="0">
                <a:solidFill>
                  <a:srgbClr val="1F377B"/>
                </a:solidFill>
                <a:latin typeface="Calibri" panose="020F0502020204030204"/>
              </a:rPr>
              <a:t>Единое образовательное пространство (обучение и воспитание)</a:t>
            </a:r>
          </a:p>
        </p:txBody>
      </p:sp>
      <p:sp>
        <p:nvSpPr>
          <p:cNvPr id="39" name="TextBox 49">
            <a:extLst>
              <a:ext uri="{FF2B5EF4-FFF2-40B4-BE49-F238E27FC236}">
                <a16:creationId xmlns:a16="http://schemas.microsoft.com/office/drawing/2014/main" xmlns="" id="{AB5A6D4E-EECF-3345-8A0E-185505559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305" y="714872"/>
            <a:ext cx="264498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800" b="1" kern="1200" spc="3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Социальные:</a:t>
            </a:r>
            <a:endParaRPr lang="en-US" altLang="ru-RU" sz="1800" b="1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  <p:sp>
        <p:nvSpPr>
          <p:cNvPr id="40" name="TextBox 49">
            <a:extLst>
              <a:ext uri="{FF2B5EF4-FFF2-40B4-BE49-F238E27FC236}">
                <a16:creationId xmlns:a16="http://schemas.microsoft.com/office/drawing/2014/main" xmlns="" id="{97AAB7A4-4434-AA40-9559-5BD72BAFA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16" y="3643738"/>
            <a:ext cx="3108077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endParaRPr lang="ru-RU" altLang="ru-RU" sz="1800" b="1" kern="1200" spc="3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  <a:p>
            <a:pPr algn="ctr"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800" b="1" kern="1200" spc="3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Профессиональные:</a:t>
            </a:r>
            <a:endParaRPr lang="en-US" altLang="ru-RU" sz="1800" b="1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  <p:sp>
        <p:nvSpPr>
          <p:cNvPr id="43" name="TextBox 30">
            <a:extLst>
              <a:ext uri="{FF2B5EF4-FFF2-40B4-BE49-F238E27FC236}">
                <a16:creationId xmlns:a16="http://schemas.microsoft.com/office/drawing/2014/main" xmlns="" id="{29B40802-B6C4-7D49-A211-1EEBBD06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07" y="938622"/>
            <a:ext cx="304678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lnSpc>
                <a:spcPts val="1200"/>
              </a:lnSpc>
              <a:spcBef>
                <a:spcPts val="900"/>
              </a:spcBef>
              <a:defRPr sz="1000">
                <a:solidFill>
                  <a:schemeClr val="tx1"/>
                </a:solidFill>
                <a:latin typeface="Montserrat SemiBold" charset="-52"/>
                <a:ea typeface="Roboto"/>
                <a:cs typeface="Roboto"/>
              </a:defRPr>
            </a:lvl1pPr>
            <a:lvl2pPr marL="742950" indent="-285750" eaLnBrk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100" kern="1200" dirty="0">
                <a:solidFill>
                  <a:prstClr val="black"/>
                </a:solidFill>
              </a:rPr>
              <a:t>Проблема </a:t>
            </a:r>
            <a:r>
              <a:rPr lang="ru-RU" altLang="ru-RU" sz="1100" kern="1200" dirty="0" smtClean="0">
                <a:solidFill>
                  <a:prstClr val="black"/>
                </a:solidFill>
              </a:rPr>
              <a:t>личностного и профессионального самоопределения </a:t>
            </a:r>
            <a:r>
              <a:rPr lang="ru-RU" altLang="ru-RU" sz="1100" kern="1200" dirty="0">
                <a:solidFill>
                  <a:prstClr val="black"/>
                </a:solidFill>
              </a:rPr>
              <a:t>детей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100" kern="1200" dirty="0" smtClean="0">
                <a:solidFill>
                  <a:prstClr val="black"/>
                </a:solidFill>
              </a:rPr>
              <a:t>Замещение традиционного общения сетевым, интернет-зависимость, кибербуллинг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100" kern="1200" dirty="0" smtClean="0">
                <a:solidFill>
                  <a:prstClr val="black"/>
                </a:solidFill>
              </a:rPr>
              <a:t>Неоднородность условий семейного воспитания</a:t>
            </a:r>
            <a:endParaRPr lang="ru-RU" altLang="ru-RU" sz="11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100" kern="1200" dirty="0" smtClean="0">
                <a:solidFill>
                  <a:prstClr val="black"/>
                </a:solidFill>
              </a:rPr>
              <a:t>Низкая мотивация </a:t>
            </a:r>
            <a:r>
              <a:rPr lang="ru-RU" altLang="ru-RU" sz="1100" kern="1200" dirty="0">
                <a:solidFill>
                  <a:prstClr val="black"/>
                </a:solidFill>
              </a:rPr>
              <a:t>к </a:t>
            </a:r>
            <a:r>
              <a:rPr lang="ru-RU" altLang="ru-RU" sz="1100" kern="1200" dirty="0" smtClean="0">
                <a:solidFill>
                  <a:prstClr val="black"/>
                </a:solidFill>
              </a:rPr>
              <a:t>обучению, самообразованию, саморазвитию</a:t>
            </a:r>
            <a:endParaRPr lang="ru-RU" altLang="ru-RU" sz="11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100" kern="1200" dirty="0" smtClean="0">
                <a:solidFill>
                  <a:prstClr val="black"/>
                </a:solidFill>
              </a:rPr>
              <a:t>Учащение случаев социально-опасного поведения</a:t>
            </a:r>
            <a:endParaRPr lang="ru-RU" altLang="ru-RU" sz="11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100" kern="1200" dirty="0" smtClean="0">
                <a:solidFill>
                  <a:prstClr val="black"/>
                </a:solidFill>
              </a:rPr>
              <a:t>Неоднородность </a:t>
            </a:r>
            <a:r>
              <a:rPr lang="ru-RU" altLang="ru-RU" sz="1100" kern="1200" dirty="0">
                <a:solidFill>
                  <a:prstClr val="black"/>
                </a:solidFill>
              </a:rPr>
              <a:t>организации досуга во внеурочное время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100" kern="1200" dirty="0" smtClean="0">
                <a:solidFill>
                  <a:prstClr val="black"/>
                </a:solidFill>
              </a:rPr>
              <a:t>Рост числа обучающихся с ОВЗ, с инвалидность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ru-RU" kern="1200" dirty="0" smtClean="0">
              <a:solidFill>
                <a:prstClr val="black"/>
              </a:solidFill>
            </a:endParaRPr>
          </a:p>
        </p:txBody>
      </p:sp>
      <p:sp>
        <p:nvSpPr>
          <p:cNvPr id="44" name="TextBox 30">
            <a:extLst>
              <a:ext uri="{FF2B5EF4-FFF2-40B4-BE49-F238E27FC236}">
                <a16:creationId xmlns:a16="http://schemas.microsoft.com/office/drawing/2014/main" xmlns="" id="{BDC2FB77-2A41-644A-8B02-FA6011F53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27" y="4109752"/>
            <a:ext cx="2925941" cy="21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lnSpc>
                <a:spcPts val="1200"/>
              </a:lnSpc>
              <a:spcBef>
                <a:spcPts val="900"/>
              </a:spcBef>
              <a:defRPr sz="1000">
                <a:solidFill>
                  <a:schemeClr val="tx1"/>
                </a:solidFill>
                <a:latin typeface="Montserrat SemiBold" charset="-52"/>
                <a:ea typeface="Roboto"/>
                <a:cs typeface="Roboto"/>
              </a:defRPr>
            </a:lvl1pPr>
            <a:lvl2pPr marL="742950" indent="-285750" eaLnBrk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050" kern="1200" dirty="0" smtClean="0">
                <a:solidFill>
                  <a:prstClr val="black"/>
                </a:solidFill>
              </a:rPr>
              <a:t>Увеличение непедагогической нагрузки учителей</a:t>
            </a:r>
            <a:endParaRPr lang="ru-RU" altLang="ru-RU" sz="105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050" kern="1200" dirty="0">
                <a:solidFill>
                  <a:prstClr val="black"/>
                </a:solidFill>
              </a:rPr>
              <a:t>Привлечение репетиторов для достижения высоких образовательных результатов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050" kern="1200" dirty="0">
                <a:solidFill>
                  <a:prstClr val="black"/>
                </a:solidFill>
              </a:rPr>
              <a:t>Неоднородность </a:t>
            </a:r>
            <a:r>
              <a:rPr lang="ru-RU" altLang="ru-RU" sz="1050" kern="1200" dirty="0" smtClean="0">
                <a:solidFill>
                  <a:prstClr val="black"/>
                </a:solidFill>
              </a:rPr>
              <a:t>подходов к организации образовательной </a:t>
            </a:r>
            <a:r>
              <a:rPr lang="ru-RU" altLang="ru-RU" sz="1100" kern="1200" dirty="0" smtClean="0">
                <a:solidFill>
                  <a:prstClr val="black"/>
                </a:solidFill>
              </a:rPr>
              <a:t>среды</a:t>
            </a:r>
            <a:endParaRPr lang="ru-RU" altLang="ru-RU" sz="105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050" kern="1200" dirty="0">
                <a:solidFill>
                  <a:prstClr val="black"/>
                </a:solidFill>
              </a:rPr>
              <a:t>Неоднородность </a:t>
            </a:r>
            <a:r>
              <a:rPr lang="ru-RU" altLang="ru-RU" sz="1050" kern="1200" dirty="0" smtClean="0">
                <a:solidFill>
                  <a:prstClr val="black"/>
                </a:solidFill>
              </a:rPr>
              <a:t>уровня профессиональной компетентности </a:t>
            </a:r>
            <a:r>
              <a:rPr lang="ru-RU" altLang="ru-RU" sz="1050" kern="1200" dirty="0">
                <a:solidFill>
                  <a:prstClr val="black"/>
                </a:solidFill>
              </a:rPr>
              <a:t>учителей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050" kern="1200" dirty="0">
                <a:solidFill>
                  <a:prstClr val="black"/>
                </a:solidFill>
              </a:rPr>
              <a:t>Неоднородность </a:t>
            </a:r>
            <a:r>
              <a:rPr lang="ru-RU" altLang="ru-RU" sz="1050" kern="1200" dirty="0" smtClean="0">
                <a:solidFill>
                  <a:prstClr val="black"/>
                </a:solidFill>
              </a:rPr>
              <a:t>программного и  учебно-методического обеспечения</a:t>
            </a:r>
            <a:endParaRPr lang="ru-RU" altLang="ru-RU" sz="105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050" kern="1200" dirty="0">
                <a:solidFill>
                  <a:prstClr val="black"/>
                </a:solidFill>
              </a:rPr>
              <a:t>Дефицит </a:t>
            </a:r>
            <a:r>
              <a:rPr lang="ru-RU" altLang="ru-RU" sz="1050" kern="1200" dirty="0" smtClean="0">
                <a:solidFill>
                  <a:prstClr val="black"/>
                </a:solidFill>
              </a:rPr>
              <a:t>отдельных групп педагогических кадров (</a:t>
            </a:r>
            <a:r>
              <a:rPr lang="ru-RU" altLang="ru-RU" sz="1050" kern="1200" dirty="0">
                <a:solidFill>
                  <a:prstClr val="black"/>
                </a:solidFill>
              </a:rPr>
              <a:t>логопед, дефектолог, психолог </a:t>
            </a:r>
            <a:r>
              <a:rPr lang="ru-RU" altLang="ru-RU" sz="1050" kern="1200" dirty="0" smtClean="0">
                <a:solidFill>
                  <a:prstClr val="black"/>
                </a:solidFill>
              </a:rPr>
              <a:t>и др</a:t>
            </a:r>
            <a:r>
              <a:rPr lang="ru-RU" altLang="ru-RU" sz="1050" kern="1200" dirty="0">
                <a:solidFill>
                  <a:prstClr val="black"/>
                </a:solidFill>
              </a:rPr>
              <a:t>.)</a:t>
            </a:r>
          </a:p>
        </p:txBody>
      </p:sp>
      <p:pic>
        <p:nvPicPr>
          <p:cNvPr id="30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5963245" y="5695975"/>
            <a:ext cx="613146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19147" y="5695975"/>
            <a:ext cx="2229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ОБРАЗОВАТЕЛЬНАЯ</a:t>
            </a:r>
          </a:p>
          <a:p>
            <a:r>
              <a:rPr lang="ru-RU" sz="1600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СРЕДА</a:t>
            </a:r>
            <a:endParaRPr lang="ru-RU" sz="1600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32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6077104" y="4433401"/>
            <a:ext cx="613146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0"/>
          <p:cNvSpPr txBox="1">
            <a:spLocks noChangeArrowheads="1"/>
          </p:cNvSpPr>
          <p:nvPr/>
        </p:nvSpPr>
        <p:spPr bwMode="auto">
          <a:xfrm>
            <a:off x="6801029" y="4551571"/>
            <a:ext cx="171425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УЧИТЕЛЬ</a:t>
            </a:r>
            <a:endParaRPr lang="ru-RU" altLang="ru-RU" sz="1600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  <p:pic>
        <p:nvPicPr>
          <p:cNvPr id="34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6030462" y="5056614"/>
            <a:ext cx="613146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6690250" y="5252119"/>
            <a:ext cx="2270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ШКОЛЬНЫЙ</a:t>
            </a:r>
            <a:r>
              <a:rPr lang="ru-RU" sz="1600" i="1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 </a:t>
            </a:r>
            <a:r>
              <a:rPr lang="ru-RU" sz="1600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КЛИМАТ</a:t>
            </a:r>
            <a:endParaRPr lang="ru-RU" sz="1600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983388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523" y="320522"/>
            <a:ext cx="7886700" cy="6719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Подготовка ОО 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 новому учебному году, в млн. руб. 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30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503941"/>
              </p:ext>
            </p:extLst>
          </p:nvPr>
        </p:nvGraphicFramePr>
        <p:xfrm>
          <a:off x="613318" y="1360448"/>
          <a:ext cx="8095784" cy="5107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4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406" y="0"/>
            <a:ext cx="7886700" cy="82805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Кабинеты центров «Точка роста»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31</a:t>
            </a:fld>
            <a:endParaRPr lang="ru-RU" dirty="0"/>
          </a:p>
        </p:txBody>
      </p:sp>
      <p:pic>
        <p:nvPicPr>
          <p:cNvPr id="3074" name="Picture 2" descr="E:\к конференции\Точка роста кабинеты\Биология\IMG-20220824-WA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0" y="880946"/>
            <a:ext cx="3880624" cy="291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к конференции\Точка роста кабинеты\технология\IMG-20220824-WA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68" y="3941951"/>
            <a:ext cx="3888066" cy="291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к конференции\Точка роста кабинеты\Физика\IMG-20220824-WA0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79" y="875371"/>
            <a:ext cx="3888058" cy="291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5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894" y="175556"/>
            <a:ext cx="7886700" cy="5827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Капитальный ремонт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Черновской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школы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32</a:t>
            </a:fld>
            <a:endParaRPr lang="ru-RU" dirty="0"/>
          </a:p>
        </p:txBody>
      </p:sp>
      <p:pic>
        <p:nvPicPr>
          <p:cNvPr id="4098" name="Picture 2" descr="E:\к конференции\Черновска\ecbd12c7-a61f-4966-b947-8b3133948cb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16427"/>
            <a:ext cx="3570515" cy="26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к конференции\Черновска\89c23b68-9e4c-43b3-a777-759973b063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3494313"/>
            <a:ext cx="2432958" cy="32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к конференции\Черновска\1bc8d97b-7317-4c22-a48c-4da5b3e0f3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13" y="759276"/>
            <a:ext cx="3646715" cy="27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к конференции\Черновска\87d77902-b457-4dd4-9b6a-e6094b82de4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72" y="3532414"/>
            <a:ext cx="4223653" cy="31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6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952" y="186706"/>
            <a:ext cx="7886700" cy="7053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Школьные спортивные клубы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33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6" y="880946"/>
            <a:ext cx="4244274" cy="27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E:\к конференции\IMG_20220427_1734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37" y="978361"/>
            <a:ext cx="4539784" cy="25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к конференции\IMG_20220225_1206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48" y="3780264"/>
            <a:ext cx="5015573" cy="282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к конференции\IMG_20220409_1705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8" y="3910362"/>
            <a:ext cx="4553002" cy="256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8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34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2957" y="189571"/>
            <a:ext cx="7538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Реализация дополнительных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общеобразовательных программ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7" y="1020568"/>
            <a:ext cx="3380693" cy="231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96" y="1093807"/>
            <a:ext cx="3285890" cy="246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E:\к конференции\IMG_20220426_152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778" y="1294739"/>
            <a:ext cx="2570518" cy="342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litera\AppData\Local\Microsoft\Windows\Temporary Internet Files\Content.Word\IMG-20211124-WA00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626" y="4106021"/>
            <a:ext cx="4027443" cy="25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litera\AppData\Local\Microsoft\Windows\Temporary Internet Files\Content.Word\IMG-20211124-WA00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1564" y="3953622"/>
            <a:ext cx="3653295" cy="275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9222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35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1784425"/>
            <a:ext cx="9019312" cy="297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342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36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1" y="87396"/>
            <a:ext cx="8436429" cy="677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92144" y="1665514"/>
            <a:ext cx="914400" cy="1643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07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37</a:t>
            </a:fld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0" cy="70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055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38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82450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143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5841" r="4594"/>
          <a:stretch>
            <a:fillRect/>
          </a:stretch>
        </p:blipFill>
        <p:spPr bwMode="auto">
          <a:xfrm>
            <a:off x="960" y="562182"/>
            <a:ext cx="9143040" cy="57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206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9795" y="1305342"/>
            <a:ext cx="75270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</a:rPr>
              <a:t>Базовый уровень </a:t>
            </a:r>
            <a:r>
              <a:rPr lang="ru-RU" sz="2000" dirty="0"/>
              <a:t>включает в себя необходимый минимум пакетных решений для обеспечения качественного образовательного процесса в образовательной организации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>
                <a:solidFill>
                  <a:srgbClr val="0070C0"/>
                </a:solidFill>
              </a:rPr>
              <a:t>Средний уровень </a:t>
            </a:r>
            <a:r>
              <a:rPr lang="ru-RU" sz="2000" dirty="0"/>
              <a:t>представляет собой расширенный комплекс условий, позволяющий обеспечить освоение обучающимися навыков и умений, повысить их мотивацию к обучению и вовлеченность в образовательный процесс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Полный (эталонный) уровень </a:t>
            </a:r>
            <a:r>
              <a:rPr lang="ru-RU" sz="2000" dirty="0"/>
              <a:t>включает в себя все доступные инструменты для реализации всех успешных практик системы образования Российской Федерации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437223" y="175356"/>
            <a:ext cx="505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Уровни </a:t>
            </a:r>
            <a:r>
              <a:rPr lang="ru-RU" sz="2400" b="1" dirty="0">
                <a:solidFill>
                  <a:srgbClr val="0070C0"/>
                </a:solidFill>
              </a:rPr>
              <a:t>освоения модели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</a:t>
            </a:r>
            <a:r>
              <a:rPr lang="ru-RU" sz="2400" b="1" dirty="0">
                <a:solidFill>
                  <a:srgbClr val="0070C0"/>
                </a:solidFill>
              </a:rPr>
              <a:t>Школы Минпросвещения России</a:t>
            </a:r>
            <a:r>
              <a:rPr lang="ru-RU" sz="2400" b="1" dirty="0" smtClean="0">
                <a:solidFill>
                  <a:srgbClr val="0070C0"/>
                </a:solidFill>
              </a:rPr>
              <a:t>»: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460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871231"/>
              </p:ext>
            </p:extLst>
          </p:nvPr>
        </p:nvGraphicFramePr>
        <p:xfrm>
          <a:off x="479503" y="769434"/>
          <a:ext cx="8463776" cy="577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87683" y="1938971"/>
            <a:ext cx="30809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62551" y="1755493"/>
            <a:ext cx="30809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72411" y="4807211"/>
            <a:ext cx="30809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79894" y="2280943"/>
            <a:ext cx="3080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4872" y="2929211"/>
            <a:ext cx="3080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3634" y="4610205"/>
            <a:ext cx="3080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3801" y="4168028"/>
            <a:ext cx="3080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51847" y="3651355"/>
            <a:ext cx="3080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9625" y="2787806"/>
            <a:ext cx="3080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4738" y="175356"/>
            <a:ext cx="5721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Результаты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самодиагностики школ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222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599" y="47740"/>
            <a:ext cx="369673" cy="539490"/>
          </a:xfrm>
          <a:prstGeom prst="rect">
            <a:avLst/>
          </a:prstGeom>
        </p:spPr>
      </p:pic>
      <p:sp>
        <p:nvSpPr>
          <p:cNvPr id="78" name="object 18"/>
          <p:cNvSpPr txBox="1"/>
          <p:nvPr/>
        </p:nvSpPr>
        <p:spPr>
          <a:xfrm>
            <a:off x="407091" y="5856442"/>
            <a:ext cx="8185502" cy="31542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89953" marR="3081" indent="-282637">
              <a:spcBef>
                <a:spcPts val="58"/>
              </a:spcBef>
            </a:pPr>
            <a:r>
              <a:rPr lang="ru-RU" sz="1001" b="1" spc="-24" dirty="0">
                <a:solidFill>
                  <a:srgbClr val="FFFFFF"/>
                </a:solidFill>
                <a:latin typeface="Tahoma"/>
                <a:cs typeface="Tahoma"/>
              </a:rPr>
              <a:t>Для школы, расположенной в сельской местности и малокомплектной школы, с количеством обучающихся менее 100 человек</a:t>
            </a:r>
            <a:endParaRPr lang="ru-RU" sz="849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5" name="object 24"/>
          <p:cNvSpPr/>
          <p:nvPr/>
        </p:nvSpPr>
        <p:spPr>
          <a:xfrm>
            <a:off x="476538" y="1721752"/>
            <a:ext cx="7895749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</a:endParaRPr>
          </a:p>
        </p:txBody>
      </p:sp>
      <p:sp>
        <p:nvSpPr>
          <p:cNvPr id="66" name="object 24"/>
          <p:cNvSpPr/>
          <p:nvPr/>
        </p:nvSpPr>
        <p:spPr>
          <a:xfrm>
            <a:off x="476537" y="1583129"/>
            <a:ext cx="7891701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</a:endParaRPr>
          </a:p>
        </p:txBody>
      </p:sp>
      <p:sp>
        <p:nvSpPr>
          <p:cNvPr id="80" name="object 24"/>
          <p:cNvSpPr/>
          <p:nvPr/>
        </p:nvSpPr>
        <p:spPr>
          <a:xfrm>
            <a:off x="413303" y="1906583"/>
            <a:ext cx="7891701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92658" y="1909387"/>
            <a:ext cx="297842" cy="368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53989" y="3831986"/>
            <a:ext cx="297842" cy="368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92658" y="5037152"/>
            <a:ext cx="297842" cy="368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184A8634-74C5-416A-BF76-A70A20BA029A}"/>
              </a:ext>
            </a:extLst>
          </p:cNvPr>
          <p:cNvSpPr/>
          <p:nvPr/>
        </p:nvSpPr>
        <p:spPr>
          <a:xfrm>
            <a:off x="541570" y="91147"/>
            <a:ext cx="8026874" cy="699309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ru-RU" sz="2000" b="1" spc="72" dirty="0">
                <a:solidFill>
                  <a:srgbClr val="31356E"/>
                </a:solidFill>
              </a:rPr>
              <a:t>ФОРМИРОВАНИЕ СИСТЕМЫ УПРАВЛЕНИЯ КАЧЕСТВОМ ОБРАЗОВАНИЯ В ШКОЛАХ МИНПРОСВЕЩЕНИЯ РОССИИ</a:t>
            </a:r>
          </a:p>
        </p:txBody>
      </p:sp>
      <p:graphicFrame>
        <p:nvGraphicFramePr>
          <p:cNvPr id="41" name="Схема 40">
            <a:extLst>
              <a:ext uri="{FF2B5EF4-FFF2-40B4-BE49-F238E27FC236}">
                <a16:creationId xmlns:a16="http://schemas.microsoft.com/office/drawing/2014/main" xmlns="" id="{E0EC76D5-9FA4-40C8-910D-E3B35475B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3734825"/>
              </p:ext>
            </p:extLst>
          </p:nvPr>
        </p:nvGraphicFramePr>
        <p:xfrm>
          <a:off x="288757" y="3345366"/>
          <a:ext cx="8765741" cy="3415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5" name="Схема 44">
            <a:extLst>
              <a:ext uri="{FF2B5EF4-FFF2-40B4-BE49-F238E27FC236}">
                <a16:creationId xmlns:a16="http://schemas.microsoft.com/office/drawing/2014/main" xmlns="" id="{5DF8C510-3715-48F1-BDE1-AE4632759A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399801"/>
              </p:ext>
            </p:extLst>
          </p:nvPr>
        </p:nvGraphicFramePr>
        <p:xfrm>
          <a:off x="288757" y="1635386"/>
          <a:ext cx="8765741" cy="182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13018E-A833-4F68-9F1C-822031B7A287}"/>
              </a:ext>
            </a:extLst>
          </p:cNvPr>
          <p:cNvSpPr txBox="1"/>
          <p:nvPr/>
        </p:nvSpPr>
        <p:spPr>
          <a:xfrm>
            <a:off x="238435" y="1183143"/>
            <a:ext cx="784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>
              <a:defRPr/>
            </a:pPr>
            <a:r>
              <a:rPr lang="ru-RU" sz="2000" b="1" kern="1200" dirty="0">
                <a:solidFill>
                  <a:srgbClr val="5B9BD5">
                    <a:lumMod val="60000"/>
                    <a:lumOff val="40000"/>
                  </a:srgbClr>
                </a:solidFill>
                <a:latin typeface="Calibri" panose="020F0502020204030204"/>
              </a:rPr>
              <a:t>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9E3F508-54B9-48C6-8364-2F1E2DA0BB2D}"/>
              </a:ext>
            </a:extLst>
          </p:cNvPr>
          <p:cNvSpPr txBox="1"/>
          <p:nvPr/>
        </p:nvSpPr>
        <p:spPr>
          <a:xfrm>
            <a:off x="8331061" y="1205376"/>
            <a:ext cx="78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>
              <a:defRPr/>
            </a:pPr>
            <a:r>
              <a:rPr lang="ru-RU" sz="2000" b="1" kern="1200" dirty="0">
                <a:solidFill>
                  <a:srgbClr val="002060"/>
                </a:solidFill>
                <a:latin typeface="Calibri" panose="020F0502020204030204"/>
              </a:rPr>
              <a:t>2023</a:t>
            </a:r>
            <a:endParaRPr lang="ru-RU" sz="3200" b="1" kern="1200" dirty="0">
              <a:solidFill>
                <a:srgbClr val="002060"/>
              </a:solidFill>
              <a:latin typeface="Calibri" panose="020F0502020204030204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10CC47BC-EB79-4A24-BC90-8EE7F7486952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>
            <a:off x="1022717" y="1383198"/>
            <a:ext cx="7308344" cy="22233"/>
          </a:xfrm>
          <a:prstGeom prst="line">
            <a:avLst/>
          </a:prstGeom>
          <a:ln w="85725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0" scaled="1"/>
              <a:tileRect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EF2CBDF-58EB-48C2-93A8-613CC0A000DA}"/>
              </a:ext>
            </a:extLst>
          </p:cNvPr>
          <p:cNvSpPr txBox="1"/>
          <p:nvPr/>
        </p:nvSpPr>
        <p:spPr>
          <a:xfrm>
            <a:off x="845586" y="2383613"/>
            <a:ext cx="1556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libri" panose="020F0502020204030204"/>
              </a:rPr>
              <a:t>Самодиагностика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2061E48-3620-4FA6-A8D2-3EBB6199A98C}"/>
              </a:ext>
            </a:extLst>
          </p:cNvPr>
          <p:cNvSpPr txBox="1"/>
          <p:nvPr/>
        </p:nvSpPr>
        <p:spPr>
          <a:xfrm>
            <a:off x="2681790" y="2381022"/>
            <a:ext cx="969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libri" panose="020F0502020204030204"/>
              </a:rPr>
              <a:t>Методика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C68F1F0-E2E5-445A-B635-0B43FD9670F3}"/>
              </a:ext>
            </a:extLst>
          </p:cNvPr>
          <p:cNvSpPr txBox="1"/>
          <p:nvPr/>
        </p:nvSpPr>
        <p:spPr>
          <a:xfrm>
            <a:off x="4373731" y="2381022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libri" panose="020F0502020204030204"/>
              </a:rPr>
              <a:t>Апробация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546BAE3-B12E-4214-AC2A-7D1058870AD4}"/>
              </a:ext>
            </a:extLst>
          </p:cNvPr>
          <p:cNvSpPr txBox="1"/>
          <p:nvPr/>
        </p:nvSpPr>
        <p:spPr>
          <a:xfrm>
            <a:off x="6192180" y="2381022"/>
            <a:ext cx="1047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libri" panose="020F0502020204030204"/>
              </a:rPr>
              <a:t>Внедрение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AB97B2C-3C80-47D6-913B-9E8AF47473FA}"/>
              </a:ext>
            </a:extLst>
          </p:cNvPr>
          <p:cNvSpPr txBox="1"/>
          <p:nvPr/>
        </p:nvSpPr>
        <p:spPr>
          <a:xfrm>
            <a:off x="7597756" y="2253404"/>
            <a:ext cx="1466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alibri" panose="020F0502020204030204"/>
              </a:rPr>
              <a:t>Корректировка</a:t>
            </a:r>
          </a:p>
          <a:p>
            <a:r>
              <a:rPr lang="ru-RU" sz="1400" b="1" dirty="0">
                <a:latin typeface="Calibri" panose="020F0502020204030204"/>
              </a:rPr>
              <a:t>дефицитов</a:t>
            </a:r>
          </a:p>
        </p:txBody>
      </p:sp>
      <p:pic>
        <p:nvPicPr>
          <p:cNvPr id="23" name="Рисунок 34">
            <a:extLst>
              <a:ext uri="{FF2B5EF4-FFF2-40B4-BE49-F238E27FC236}">
                <a16:creationId xmlns:a16="http://schemas.microsoft.com/office/drawing/2014/main" xmlns="" id="{6023194C-3157-394D-B1A6-01E0D427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2484798">
            <a:off x="7417429" y="5233800"/>
            <a:ext cx="939545" cy="82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7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6" y="936702"/>
            <a:ext cx="8575287" cy="514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2496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953" y="220161"/>
            <a:ext cx="7886700" cy="9730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ЕГЭ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сравнении с 2021 годом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835054"/>
              </p:ext>
            </p:extLst>
          </p:nvPr>
        </p:nvGraphicFramePr>
        <p:xfrm>
          <a:off x="278780" y="1616927"/>
          <a:ext cx="8229600" cy="479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75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889" y="189572"/>
            <a:ext cx="2203760" cy="5352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ГИА-9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053083"/>
              </p:ext>
            </p:extLst>
          </p:nvPr>
        </p:nvGraphicFramePr>
        <p:xfrm>
          <a:off x="390291" y="947856"/>
          <a:ext cx="8564136" cy="534182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688488"/>
                <a:gridCol w="2007933"/>
                <a:gridCol w="973543"/>
                <a:gridCol w="973543"/>
                <a:gridCol w="973543"/>
                <a:gridCol w="973543"/>
                <a:gridCol w="973543"/>
              </a:tblGrid>
              <a:tr h="13931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Кол-во участников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Не сдали в основной период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допущено к пересдаче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пересдали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средний</a:t>
                      </a:r>
                    </a:p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балл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пересдача в сентябре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63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русский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131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3,7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2(1,5%)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589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математика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</a:rPr>
                        <a:t>                              132</a:t>
                      </a:r>
                    </a:p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(1 из Доволенского района)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35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3,3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12(9%)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63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физика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3,2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863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химия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4,0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863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география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39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3,5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4(10,2%)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63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биология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47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3,5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863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обществознание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84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3,2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7(8,3%)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63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история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3,3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863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ИКТ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58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3,1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8(13,7%)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63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английский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3,7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432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всего к пересдаче 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15(11,4%)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9B35-6DCA-4199-9157-0EEB16BAE8B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334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3804</TotalTime>
  <Words>1038</Words>
  <Application>Microsoft Office PowerPoint</Application>
  <PresentationFormat>Экран (4:3)</PresentationFormat>
  <Paragraphs>332</Paragraphs>
  <Slides>39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ЕГЭ  в сравнении с 2021 годом</vt:lpstr>
      <vt:lpstr>ГИА-9</vt:lpstr>
      <vt:lpstr>1.1. Результаты оценки сформированности системы оценки качества подготовки обучающихся</vt:lpstr>
      <vt:lpstr> 1.3. Результаты оценки системы выявления, поддержки и развития способностей и талантов </vt:lpstr>
      <vt:lpstr>2.3. Результаты оценки сформированности системы организации воспитания обучающихся</vt:lpstr>
      <vt:lpstr>Презентация PowerPoint</vt:lpstr>
      <vt:lpstr>Презентация PowerPoint</vt:lpstr>
      <vt:lpstr>Результаты участия в конкурсах  в 2021-2022 учебном году</vt:lpstr>
      <vt:lpstr>Результаты участия в конкурсах  в 2021-2022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Целевое обучение</vt:lpstr>
      <vt:lpstr>Формирование детских общественных объединений</vt:lpstr>
      <vt:lpstr>Торжественное посвящение курсантов ВПК «Витязь» в юнармейцы</vt:lpstr>
      <vt:lpstr>Учебные сборы</vt:lpstr>
      <vt:lpstr>Презентация PowerPoint</vt:lpstr>
      <vt:lpstr>Презентация PowerPoint</vt:lpstr>
      <vt:lpstr>Презентация PowerPoint</vt:lpstr>
      <vt:lpstr>Профилактические рейды сотрудников  ГИБДД и ЮИДД</vt:lpstr>
      <vt:lpstr>Подготовка ОО  к новому учебному году, в млн. руб. </vt:lpstr>
      <vt:lpstr>Кабинеты центров «Точка роста»</vt:lpstr>
      <vt:lpstr>Капитальный ремонт Черновской школы</vt:lpstr>
      <vt:lpstr>Школьные спортивные клубы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Некрасов</dc:creator>
  <cp:lastModifiedBy>Юстус</cp:lastModifiedBy>
  <cp:revision>472</cp:revision>
  <dcterms:created xsi:type="dcterms:W3CDTF">2021-04-06T14:08:30Z</dcterms:created>
  <dcterms:modified xsi:type="dcterms:W3CDTF">2022-08-27T15:38:38Z</dcterms:modified>
</cp:coreProperties>
</file>