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mtsr.nso.ru/page/1388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23908479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226869" y="4490043"/>
            <a:ext cx="2185962" cy="1243864"/>
          </a:xfrm>
          <a:prstGeom prst="rect">
            <a:avLst/>
          </a:prstGeom>
        </p:spPr>
      </p:pic>
      <p:sp>
        <p:nvSpPr>
          <p:cNvPr id="359030739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1863282" y="297255"/>
            <a:ext cx="8123644" cy="42405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28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             </a:t>
            </a:r>
            <a:r>
              <a:rPr lang="ru-RU" sz="28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Как восстановить родительские права</a:t>
            </a:r>
            <a:endParaRPr sz="4400" b="1">
              <a:latin typeface="Calibri"/>
              <a:cs typeface="Calibri"/>
            </a:endParaRPr>
          </a:p>
          <a:p>
            <a:pPr>
              <a:defRPr/>
            </a:pPr>
            <a:endParaRPr/>
          </a:p>
        </p:txBody>
      </p:sp>
      <p:sp modelId="{A9EC2E27-88CF-4619-A561-CAD811628B7F}">
        <p:nvSpPr>
          <p:cNvPr id="789279020" name=""/>
          <p:cNvSpPr/>
          <p:nvPr/>
        </p:nvSpPr>
        <p:spPr bwMode="auto">
          <a:xfrm flipH="0" flipV="0">
            <a:off x="707052" y="1424114"/>
            <a:ext cx="2188383" cy="1414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upright="0" compatLnSpc="0">
            <a:noAutofit/>
          </a:bodyPr>
          <a:lstStyle/>
          <a:p>
            <a:pPr marL="0" lvl="0" indent="0" algn="ctr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Изменить: </a:t>
            </a:r>
            <a:endParaRPr lang="ru-RU" sz="1400" b="1" i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образ жизни, 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поведение, отношение к ребенку</a:t>
            </a:r>
            <a:endParaRPr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sp modelId="{22BE76F6-128C-4B2D-A2A2-BF66443A29E8}">
        <p:nvSpPr>
          <p:cNvPr id="1774937761" name=""/>
          <p:cNvSpPr/>
          <p:nvPr/>
        </p:nvSpPr>
        <p:spPr bwMode="auto">
          <a:xfrm flipH="0" flipV="0">
            <a:off x="3663888" y="1424114"/>
            <a:ext cx="2432111" cy="1646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Обратиться в орган опеки и попечительства или организацию, где находится ребенок, за консультацией по восстановлению в родительских правах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 modelId="{22BE76F6-128C-4B2D-A2A2-BF66443A29E8}">
        <p:nvSpPr>
          <p:cNvPr id="837704406" name=""/>
          <p:cNvSpPr/>
          <p:nvPr/>
        </p:nvSpPr>
        <p:spPr bwMode="auto">
          <a:xfrm flipH="0" flipV="0">
            <a:off x="409450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1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 modelId="{22BE76F6-128C-4B2D-A2A2-BF66443A29E8}">
        <p:nvSpPr>
          <p:cNvPr id="1124528431" name=""/>
          <p:cNvSpPr/>
          <p:nvPr/>
        </p:nvSpPr>
        <p:spPr bwMode="auto">
          <a:xfrm flipH="0" flipV="0">
            <a:off x="3326874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2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 modelId="{A9EC2E27-88CF-4619-A561-CAD811628B7F}">
        <p:nvSpPr>
          <p:cNvPr id="2024773391" name=""/>
          <p:cNvSpPr/>
          <p:nvPr/>
        </p:nvSpPr>
        <p:spPr bwMode="auto">
          <a:xfrm flipH="0" flipV="0">
            <a:off x="6468289" y="1525651"/>
            <a:ext cx="2179136" cy="1313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upright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Установить контакт с ребенком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 modelId="{22BE76F6-128C-4B2D-A2A2-BF66443A29E8}">
        <p:nvSpPr>
          <p:cNvPr id="266423643" name=""/>
          <p:cNvSpPr/>
          <p:nvPr/>
        </p:nvSpPr>
        <p:spPr bwMode="auto">
          <a:xfrm flipH="0" flipV="0">
            <a:off x="6213177" y="1054026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3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 modelId="{CA02F6C2-208A-47B4-A2F1-A56E1E3955A6}">
        <p:nvSpPr>
          <p:cNvPr id="1015762396" name=""/>
          <p:cNvSpPr/>
          <p:nvPr/>
        </p:nvSpPr>
        <p:spPr bwMode="auto">
          <a:xfrm flipH="0" flipV="0">
            <a:off x="241952" y="3287129"/>
            <a:ext cx="2440789" cy="12812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Обратиться за помощью к специалистам в центр социальной помощи семье и детям (</a:t>
            </a: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психолог, юрист) </a:t>
            </a:r>
            <a:endParaRPr sz="700" b="1" i="0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 modelId="{22BE76F6-128C-4B2D-A2A2-BF66443A29E8}">
        <p:nvSpPr>
          <p:cNvPr id="580261593" name=""/>
          <p:cNvSpPr/>
          <p:nvPr/>
        </p:nvSpPr>
        <p:spPr bwMode="auto">
          <a:xfrm flipH="0" flipV="0">
            <a:off x="90223" y="2907793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4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907242464" name=""/>
          <p:cNvSpPr txBox="1"/>
          <p:nvPr/>
        </p:nvSpPr>
        <p:spPr bwMode="auto">
          <a:xfrm flipH="0" flipV="0">
            <a:off x="5826958" y="2960546"/>
            <a:ext cx="4938162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 modelId="{A9EC2E27-88CF-4619-A561-CAD811628B7F}">
        <p:nvSpPr>
          <p:cNvPr id="399921064" name=""/>
          <p:cNvSpPr/>
          <p:nvPr/>
        </p:nvSpPr>
        <p:spPr bwMode="auto">
          <a:xfrm flipH="0" flipV="0">
            <a:off x="3476514" y="3708444"/>
            <a:ext cx="5170911" cy="171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upright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84880233" name=""/>
          <p:cNvSpPr txBox="1"/>
          <p:nvPr/>
        </p:nvSpPr>
        <p:spPr bwMode="auto">
          <a:xfrm flipH="0" flipV="0">
            <a:off x="3476514" y="3708444"/>
            <a:ext cx="5255579" cy="1627991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</a:t>
            </a: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одготовить документы в суд: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о выплате алиментов;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о посещении ребенка в государственном учреждении;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характеристики с места работы, </a:t>
            </a: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от участкового полиции;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справка из наркологического и психоневрологического диспансеров, от участкового  врача; справка о доходах за 6 месяцев;</a:t>
            </a:r>
            <a:r>
              <a:rPr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документы на жилое помещение;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i="1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согласие ребенка старше 10 лет</a:t>
            </a:r>
            <a:endParaRPr sz="1400" b="1" i="1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 modelId="{22BE76F6-128C-4B2D-A2A2-BF66443A29E8}">
        <p:nvSpPr>
          <p:cNvPr id="80133510" name=""/>
          <p:cNvSpPr/>
          <p:nvPr/>
        </p:nvSpPr>
        <p:spPr bwMode="auto">
          <a:xfrm flipH="0" flipV="0">
            <a:off x="3200606" y="3287129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5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 modelId="{A9EC2E27-88CF-4619-A561-CAD811628B7F}">
        <p:nvSpPr>
          <p:cNvPr id="479452417" name=""/>
          <p:cNvSpPr/>
          <p:nvPr/>
        </p:nvSpPr>
        <p:spPr bwMode="auto">
          <a:xfrm flipH="0" flipV="0">
            <a:off x="8829317" y="3086297"/>
            <a:ext cx="2179135" cy="841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upright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Подать заявление в суд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 modelId="{A9EC2E27-88CF-4619-A561-CAD811628B7F}">
        <p:nvSpPr>
          <p:cNvPr id="1404535774" name=""/>
          <p:cNvSpPr/>
          <p:nvPr/>
        </p:nvSpPr>
        <p:spPr bwMode="auto">
          <a:xfrm flipH="0" flipV="0">
            <a:off x="9701650" y="4388320"/>
            <a:ext cx="2256407" cy="10400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362711" tIns="362711" rIns="362711" bIns="362711" numCol="1" spcCol="1269" rtlCol="0" fromWordArt="0" anchor="ctr" anchorCtr="0" forceAA="0" upright="0" compatLnSpc="0">
            <a:noAutofit/>
          </a:bodyPr>
          <a:lstStyle/>
          <a:p>
            <a:pPr marL="0" marR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400" b="1" i="1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Получить решение суда</a:t>
            </a:r>
            <a:endParaRPr sz="1400" b="1" i="1">
              <a:solidFill>
                <a:schemeClr val="accent1">
                  <a:lumMod val="75000"/>
                </a:schemeClr>
              </a:solidFill>
            </a:endParaRPr>
          </a:p>
        </p:txBody>
      </p:sp>
      <p:sp modelId="{22BE76F6-128C-4B2D-A2A2-BF66443A29E8}">
        <p:nvSpPr>
          <p:cNvPr id="2146546034" name=""/>
          <p:cNvSpPr/>
          <p:nvPr/>
        </p:nvSpPr>
        <p:spPr bwMode="auto">
          <a:xfrm flipH="0" flipV="0">
            <a:off x="8296039" y="2834381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6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 modelId="{22BE76F6-128C-4B2D-A2A2-BF66443A29E8}">
        <p:nvSpPr>
          <p:cNvPr id="470661172" name=""/>
          <p:cNvSpPr/>
          <p:nvPr/>
        </p:nvSpPr>
        <p:spPr bwMode="auto">
          <a:xfrm flipH="0" flipV="0">
            <a:off x="9130381" y="4050814"/>
            <a:ext cx="2273292" cy="471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99567" tIns="99567" rIns="99567" bIns="99567" numCol="1" spcCol="1269" rtlCol="0" fromWordArt="0" anchor="ctr" anchorCtr="0" forceAA="0" upright="0" compatLnSpc="0">
            <a:noAutofit/>
          </a:bodyPr>
          <a:lstStyle/>
          <a:p>
            <a:pPr marL="0" lvl="0" indent="0" algn="l" defTabSz="21335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Шаг 7</a:t>
            </a:r>
            <a:endParaRPr sz="1400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4780537" name=""/>
          <p:cNvSpPr txBox="1"/>
          <p:nvPr/>
        </p:nvSpPr>
        <p:spPr bwMode="auto">
          <a:xfrm flipH="0" flipV="0">
            <a:off x="296868" y="5705752"/>
            <a:ext cx="8383678" cy="8233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Органы опеки и попечительства Новосибирской области </a:t>
            </a:r>
            <a:r>
              <a:rPr lang="ru-RU" sz="1600" b="1" i="1" u="sng" strike="noStrike" cap="none" spc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  <a:hlinkClick r:id="rId3" tooltip="https://mtsr.nso.ru/page/1388"/>
              </a:rPr>
              <a:t>https://mtsr.nso.ru/page/1388</a:t>
            </a:r>
            <a:endParaRPr sz="1600" b="1" i="1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Центры социальной помощи семье и детям </a:t>
            </a:r>
            <a:r>
              <a:rPr lang="ru-RU" sz="1600" b="1" i="1" u="none" strike="noStrike" cap="none" spc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https://mtsr.nso.ru/page/1384</a:t>
            </a:r>
            <a:endParaRPr sz="1600" b="1" i="1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600" b="1" i="1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Организации для детей-сирот </a:t>
            </a:r>
            <a:r>
              <a:rPr lang="ru-RU" sz="1600" b="1" i="1" u="none" strike="noStrike" cap="none" spc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https://mtsr.nso.ru/page/1386</a:t>
            </a:r>
            <a:endParaRPr sz="1600" b="1" i="1">
              <a:solidFill>
                <a:srgbClr val="0070C0"/>
              </a:solidFill>
              <a:latin typeface="Calibri"/>
              <a:cs typeface="Calibri"/>
            </a:endParaRPr>
          </a:p>
        </p:txBody>
      </p:sp>
      <p:pic>
        <p:nvPicPr>
          <p:cNvPr id="2078024300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8647427" y="5530048"/>
            <a:ext cx="1433080" cy="1074039"/>
          </a:xfrm>
          <a:prstGeom prst="rect">
            <a:avLst/>
          </a:prstGeom>
        </p:spPr>
      </p:pic>
      <p:sp>
        <p:nvSpPr>
          <p:cNvPr id="1935471294" name=""/>
          <p:cNvSpPr txBox="1"/>
          <p:nvPr/>
        </p:nvSpPr>
        <p:spPr bwMode="auto">
          <a:xfrm flipH="0" flipV="0">
            <a:off x="9778650" y="5928955"/>
            <a:ext cx="2459605" cy="3356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200" b="1" i="0" u="none">
                <a:solidFill>
                  <a:srgbClr val="FF0000"/>
                </a:solidFill>
                <a:latin typeface="Arial"/>
                <a:ea typeface="Arial"/>
                <a:cs typeface="Arial"/>
              </a:rPr>
              <a:t>      </a:t>
            </a:r>
            <a:r>
              <a:rPr sz="1600" b="1" i="0" u="none">
                <a:solidFill>
                  <a:srgbClr val="FF0000"/>
                </a:solidFill>
                <a:latin typeface="Arial"/>
                <a:ea typeface="Arial"/>
                <a:cs typeface="Arial"/>
              </a:rPr>
              <a:t>8-800-2500-201</a:t>
            </a:r>
            <a:endParaRPr sz="1600"/>
          </a:p>
        </p:txBody>
      </p:sp>
      <p:pic>
        <p:nvPicPr>
          <p:cNvPr id="1252475571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8732095" y="95139"/>
            <a:ext cx="3404737" cy="22167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Р7-Офис/7.4.0.351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2025-04-02T06:19:24Z</dcterms:modified>
  <cp:category/>
  <cp:contentStatus/>
  <cp:version/>
</cp:coreProperties>
</file>